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1289" r:id="rId18"/>
    <p:sldId id="273" r:id="rId19"/>
    <p:sldId id="274" r:id="rId20"/>
    <p:sldId id="275" r:id="rId21"/>
    <p:sldId id="276" r:id="rId22"/>
    <p:sldId id="1294" r:id="rId23"/>
    <p:sldId id="1295" r:id="rId24"/>
    <p:sldId id="1296" r:id="rId25"/>
    <p:sldId id="1297" r:id="rId26"/>
    <p:sldId id="1298" r:id="rId27"/>
    <p:sldId id="1299" r:id="rId28"/>
    <p:sldId id="1300" r:id="rId29"/>
    <p:sldId id="1301" r:id="rId30"/>
    <p:sldId id="1233" r:id="rId31"/>
    <p:sldId id="1302" r:id="rId32"/>
    <p:sldId id="1303" r:id="rId33"/>
    <p:sldId id="1304" r:id="rId34"/>
    <p:sldId id="1234" r:id="rId35"/>
    <p:sldId id="1305" r:id="rId36"/>
    <p:sldId id="1306" r:id="rId37"/>
    <p:sldId id="1307" r:id="rId38"/>
    <p:sldId id="1308" r:id="rId39"/>
    <p:sldId id="1309" r:id="rId40"/>
    <p:sldId id="1310" r:id="rId41"/>
    <p:sldId id="1235" r:id="rId42"/>
    <p:sldId id="1236" r:id="rId43"/>
    <p:sldId id="1237" r:id="rId44"/>
    <p:sldId id="1311" r:id="rId45"/>
    <p:sldId id="1312" r:id="rId46"/>
    <p:sldId id="1313" r:id="rId47"/>
    <p:sldId id="272" r:id="rId48"/>
    <p:sldId id="1314" r:id="rId49"/>
    <p:sldId id="1315" r:id="rId50"/>
    <p:sldId id="1316" r:id="rId51"/>
    <p:sldId id="1317" r:id="rId52"/>
    <p:sldId id="277" r:id="rId53"/>
    <p:sldId id="1238" r:id="rId54"/>
    <p:sldId id="131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1319" r:id="rId65"/>
    <p:sldId id="1239" r:id="rId66"/>
    <p:sldId id="338" r:id="rId67"/>
    <p:sldId id="339" r:id="rId68"/>
    <p:sldId id="1320" r:id="rId69"/>
    <p:sldId id="286" r:id="rId70"/>
    <p:sldId id="287" r:id="rId71"/>
    <p:sldId id="288" r:id="rId72"/>
    <p:sldId id="289" r:id="rId73"/>
    <p:sldId id="290" r:id="rId74"/>
    <p:sldId id="291" r:id="rId75"/>
    <p:sldId id="292" r:id="rId76"/>
    <p:sldId id="293" r:id="rId77"/>
    <p:sldId id="294" r:id="rId78"/>
    <p:sldId id="295" r:id="rId79"/>
    <p:sldId id="296" r:id="rId80"/>
    <p:sldId id="297" r:id="rId81"/>
    <p:sldId id="298" r:id="rId82"/>
    <p:sldId id="299" r:id="rId83"/>
    <p:sldId id="300" r:id="rId84"/>
    <p:sldId id="1222" r:id="rId85"/>
    <p:sldId id="282" r:id="rId86"/>
    <p:sldId id="284" r:id="rId87"/>
    <p:sldId id="1321" r:id="rId88"/>
    <p:sldId id="1322" r:id="rId89"/>
    <p:sldId id="301" r:id="rId90"/>
    <p:sldId id="302" r:id="rId91"/>
    <p:sldId id="303" r:id="rId92"/>
    <p:sldId id="304" r:id="rId93"/>
    <p:sldId id="305" r:id="rId94"/>
    <p:sldId id="306" r:id="rId95"/>
    <p:sldId id="307" r:id="rId96"/>
    <p:sldId id="308" r:id="rId97"/>
    <p:sldId id="309" r:id="rId98"/>
    <p:sldId id="310" r:id="rId99"/>
    <p:sldId id="311" r:id="rId100"/>
    <p:sldId id="312" r:id="rId101"/>
    <p:sldId id="313" r:id="rId102"/>
    <p:sldId id="314" r:id="rId103"/>
    <p:sldId id="315" r:id="rId104"/>
    <p:sldId id="316" r:id="rId105"/>
    <p:sldId id="317" r:id="rId106"/>
    <p:sldId id="318" r:id="rId107"/>
    <p:sldId id="319" r:id="rId108"/>
    <p:sldId id="341" r:id="rId109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488"/>
  </p:normalViewPr>
  <p:slideViewPr>
    <p:cSldViewPr>
      <p:cViewPr varScale="1">
        <p:scale>
          <a:sx n="208" d="100"/>
          <a:sy n="208" d="100"/>
        </p:scale>
        <p:origin x="160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ED5B0-2BEB-5145-88FF-985D15A2FABC}" type="datetimeFigureOut">
              <a:rPr lang="en-US" smtClean="0"/>
              <a:t>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403A2-913F-7B43-B381-1CA66F4D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4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403A2-913F-7B43-B381-1CA66F4DC6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7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7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84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5592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87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3048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39215"/>
            <a:ext cx="55753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13283" y="2389384"/>
            <a:ext cx="3872865" cy="481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BF9BCA06-893F-9043-4862-FD618A517F85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D1FAEFA9-6C3B-2AEB-6322-3F6DB34C0E77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75A051C3-A1DF-406D-66D1-992843DF11DA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F662805-30D7-BCB0-810B-749DAD5DAB92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C00D8897-7C8F-5DC2-40EE-80542BF6ED04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3A1DF1D8-6BC2-2E12-ADD2-8F1235EC2ABE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E2FBD54-33DD-A7E9-9627-E84FD37B2BCC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B12A31C4-D426-23CD-CEBF-1B6D5CBB8733}"/>
              </a:ext>
            </a:extLst>
          </p:cNvPr>
          <p:cNvSpPr txBox="1">
            <a:spLocks/>
          </p:cNvSpPr>
          <p:nvPr userDrawn="1"/>
        </p:nvSpPr>
        <p:spPr>
          <a:xfrm>
            <a:off x="4197325" y="3371726"/>
            <a:ext cx="41087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108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1FBF2D8B-5DD5-993E-47AB-49F850C4B2FD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6B622F6-ED4A-F0BD-4B9D-E4FB3D601284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0AA2C4B7-E247-531B-0475-58D0A4E618CA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6E5EB438-A9FD-8746-6333-B75AB8273690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1158B5CB-6648-9CB4-0BB9-E211F18A058C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EABCFA5-DA07-DFB1-184A-FC60E477A267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5F1E332-69B7-B4A3-7293-BEB284529DB0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B93AA562-5C85-7ED4-5E42-7B408E1D86F6}"/>
              </a:ext>
            </a:extLst>
          </p:cNvPr>
          <p:cNvSpPr txBox="1">
            <a:spLocks/>
          </p:cNvSpPr>
          <p:nvPr userDrawn="1"/>
        </p:nvSpPr>
        <p:spPr>
          <a:xfrm>
            <a:off x="4197325" y="3371726"/>
            <a:ext cx="41087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108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grpSp>
        <p:nvGrpSpPr>
          <p:cNvPr id="8" name="object 5">
            <a:extLst>
              <a:ext uri="{FF2B5EF4-FFF2-40B4-BE49-F238E27FC236}">
                <a16:creationId xmlns:a16="http://schemas.microsoft.com/office/drawing/2014/main" id="{AB1BEB7B-97A5-E8EB-2E74-32B668DE68C7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E9E190AC-7A94-0A0D-1435-57920A33189A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95B42EC9-2428-3818-D34E-B55FF694159D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A89E4CE0-5004-1FCF-72FC-FA0D104562A7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35D35ED4-64BB-B6F3-9854-AD7D615CF93F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04DFC8C0-E60A-683F-01BD-893D46B31432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53467F9B-ADF6-D052-20DF-0BAE83324309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0796C28E-8EDD-5A5D-0607-9339C69837D9}"/>
              </a:ext>
            </a:extLst>
          </p:cNvPr>
          <p:cNvSpPr txBox="1">
            <a:spLocks/>
          </p:cNvSpPr>
          <p:nvPr userDrawn="1"/>
        </p:nvSpPr>
        <p:spPr>
          <a:xfrm>
            <a:off x="4197325" y="3371726"/>
            <a:ext cx="41087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108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24F00D1A-DD5E-FD43-5EE4-AB6B4DD925BE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4408112-4666-5C2A-16E2-1B89C1E7961D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BCFEE1EF-9F83-FE32-334B-20ACDBE85B5F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7D595358-0752-4585-E3C9-AFD5DF0E87B7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3434300E-0320-8D04-E5C4-FBAFEC7497EF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EE8654D-1B8B-954B-16B0-08F4E033AA82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BAD5645D-3E03-6B6F-6FDE-FE28B61FA588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2CD77CDD-5F99-3034-D932-281432F7D020}"/>
              </a:ext>
            </a:extLst>
          </p:cNvPr>
          <p:cNvSpPr txBox="1">
            <a:spLocks/>
          </p:cNvSpPr>
          <p:nvPr userDrawn="1"/>
        </p:nvSpPr>
        <p:spPr>
          <a:xfrm>
            <a:off x="4197325" y="3371726"/>
            <a:ext cx="41087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108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3619474" y="3367039"/>
            <a:ext cx="575945" cy="89535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dirty="0"/>
              <a:t>November</a:t>
            </a:r>
            <a:r>
              <a:rPr spc="-10" dirty="0"/>
              <a:t> </a:t>
            </a:r>
            <a:r>
              <a:rPr dirty="0"/>
              <a:t>19,</a:t>
            </a:r>
            <a:r>
              <a:rPr spc="-10" dirty="0"/>
              <a:t> </a:t>
            </a:r>
            <a:r>
              <a:rPr spc="-20" dirty="0"/>
              <a:t>2023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4300837" y="3367039"/>
            <a:ext cx="264160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dirty="0"/>
              <a:t>‹#›</a:t>
            </a:fld>
            <a:r>
              <a:rPr spc="5" dirty="0"/>
              <a:t> </a:t>
            </a:r>
            <a:r>
              <a:rPr spc="75" dirty="0"/>
              <a:t>/</a:t>
            </a:r>
            <a:r>
              <a:rPr spc="10" dirty="0"/>
              <a:t> </a:t>
            </a:r>
            <a:r>
              <a:rPr spc="-25" dirty="0"/>
              <a:t>6</a:t>
            </a: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818129A6-F190-53FF-9218-898FEBFF92F5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A2597B4-1329-7234-706C-1177FA61C4C9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BB0E197-67A2-623C-DEC8-C9E91D809A3D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E841E794-4CCA-4D12-9DBB-FCF8DBC7B1F5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417345D4-3E88-2CD7-9FDE-B962BEB8475C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CFC58C2-EE78-2AEF-ACAE-52054D385770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9F70C2F-CE16-4DD3-4DC1-FED2190D596B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D8F9182-6DD3-0CD1-D394-4421BEA560BC}"/>
              </a:ext>
            </a:extLst>
          </p:cNvPr>
          <p:cNvSpPr txBox="1">
            <a:spLocks/>
          </p:cNvSpPr>
          <p:nvPr userDrawn="1"/>
        </p:nvSpPr>
        <p:spPr>
          <a:xfrm>
            <a:off x="4195419" y="3371727"/>
            <a:ext cx="41277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108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3">
            <a:extLst>
              <a:ext uri="{FF2B5EF4-FFF2-40B4-BE49-F238E27FC236}">
                <a16:creationId xmlns:a16="http://schemas.microsoft.com/office/drawing/2014/main" id="{2596E488-A8CE-830F-3394-375FC1EF348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619474" y="3367039"/>
            <a:ext cx="575945" cy="89535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dirty="0"/>
              <a:t>November</a:t>
            </a:r>
            <a:r>
              <a:rPr spc="-10" dirty="0"/>
              <a:t> </a:t>
            </a:r>
            <a:r>
              <a:rPr dirty="0"/>
              <a:t>19,</a:t>
            </a:r>
            <a:r>
              <a:rPr spc="-10" dirty="0"/>
              <a:t> </a:t>
            </a:r>
            <a:r>
              <a:rPr spc="-20" dirty="0"/>
              <a:t>2023</a:t>
            </a:r>
          </a:p>
        </p:txBody>
      </p:sp>
      <p:sp>
        <p:nvSpPr>
          <p:cNvPr id="3" name="Holder 4">
            <a:extLst>
              <a:ext uri="{FF2B5EF4-FFF2-40B4-BE49-F238E27FC236}">
                <a16:creationId xmlns:a16="http://schemas.microsoft.com/office/drawing/2014/main" id="{E4B6136F-7CB2-ACAC-36A1-0CCC18D13D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300837" y="3367039"/>
            <a:ext cx="264160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dirty="0"/>
              <a:t>‹#›</a:t>
            </a:fld>
            <a:r>
              <a:rPr spc="5" dirty="0"/>
              <a:t> </a:t>
            </a:r>
            <a:r>
              <a:rPr spc="75" dirty="0"/>
              <a:t>/</a:t>
            </a:r>
            <a:r>
              <a:rPr spc="10" dirty="0"/>
              <a:t> </a:t>
            </a:r>
            <a:r>
              <a:rPr spc="-25" dirty="0"/>
              <a:t>6</a:t>
            </a:r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E4A6DA0F-C800-47E4-DC97-B56A702B237B}"/>
              </a:ext>
            </a:extLst>
          </p:cNvPr>
          <p:cNvGrpSpPr/>
          <p:nvPr userDrawn="1"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47DA6A6E-02FE-9383-54A9-7A23090A8D26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930703C6-CD8B-008E-980C-4069624CD5E3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9179E5E3-BA11-4404-AFBA-934DCB41DF33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92F0AEB2-07D3-521F-4ADF-6DB8E67F2CA5}"/>
              </a:ext>
            </a:extLst>
          </p:cNvPr>
          <p:cNvSpPr txBox="1">
            <a:spLocks/>
          </p:cNvSpPr>
          <p:nvPr userDrawn="1"/>
        </p:nvSpPr>
        <p:spPr>
          <a:xfrm>
            <a:off x="508533" y="3371726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spc="10" dirty="0"/>
              <a:t>KAUST</a:t>
            </a:r>
            <a:r>
              <a:rPr lang="en-GB" spc="190" dirty="0"/>
              <a:t> </a:t>
            </a:r>
            <a:r>
              <a:rPr lang="en-GB" spc="-10" dirty="0"/>
              <a:t>Academy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9F810D85-6308-F750-56C1-34BA1950EED1}"/>
              </a:ext>
            </a:extLst>
          </p:cNvPr>
          <p:cNvSpPr txBox="1"/>
          <p:nvPr userDrawn="1"/>
        </p:nvSpPr>
        <p:spPr>
          <a:xfrm>
            <a:off x="2058263" y="3371726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GB" sz="500" spc="4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423586BD-0CA8-E968-D720-EC3693C36AEB}"/>
              </a:ext>
            </a:extLst>
          </p:cNvPr>
          <p:cNvSpPr txBox="1">
            <a:spLocks/>
          </p:cNvSpPr>
          <p:nvPr userDrawn="1"/>
        </p:nvSpPr>
        <p:spPr>
          <a:xfrm>
            <a:off x="3621379" y="3371726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lang="en-GB" dirty="0"/>
              <a:t>January 07, 2024</a:t>
            </a:r>
            <a:endParaRPr lang="en-GB" spc="-20" dirty="0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1AF37925-1DCF-A1F4-8728-36805F626364}"/>
              </a:ext>
            </a:extLst>
          </p:cNvPr>
          <p:cNvSpPr txBox="1">
            <a:spLocks/>
          </p:cNvSpPr>
          <p:nvPr userDrawn="1"/>
        </p:nvSpPr>
        <p:spPr>
          <a:xfrm>
            <a:off x="4195419" y="3371727"/>
            <a:ext cx="41277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lang="en-GB" smtClean="0"/>
              <a:pPr marL="38100">
                <a:lnSpc>
                  <a:spcPts val="580"/>
                </a:lnSpc>
              </a:pPr>
              <a:t>‹#›</a:t>
            </a:fld>
            <a:r>
              <a:rPr lang="en-GB" spc="5" dirty="0"/>
              <a:t> </a:t>
            </a:r>
            <a:r>
              <a:rPr lang="en-GB" spc="75" dirty="0"/>
              <a:t>/</a:t>
            </a:r>
            <a:r>
              <a:rPr lang="en-GB" spc="10" dirty="0"/>
              <a:t> </a:t>
            </a:r>
            <a:r>
              <a:rPr lang="en-GB" spc="-25" dirty="0"/>
              <a:t>108</a:t>
            </a:r>
          </a:p>
        </p:txBody>
      </p:sp>
    </p:spTree>
    <p:extLst>
      <p:ext uri="{BB962C8B-B14F-4D97-AF65-F5344CB8AC3E}">
        <p14:creationId xmlns:p14="http://schemas.microsoft.com/office/powerpoint/2010/main" val="397228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69083" y="327985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89465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67268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3614" y="326953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60445" y="327588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20326" y="32822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31425" y="327588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607626" y="326953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878593" y="326953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02393" y="327588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78593" y="3307638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149573" y="326953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451033" y="330001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23969" y="3273524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29112" y="326953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0"/>
            <a:ext cx="4608195" cy="378460"/>
          </a:xfrm>
          <a:custGeom>
            <a:avLst/>
            <a:gdLst/>
            <a:ahLst/>
            <a:cxnLst/>
            <a:rect l="l" t="t" r="r" b="b"/>
            <a:pathLst>
              <a:path w="4608195" h="378460">
                <a:moveTo>
                  <a:pt x="4608004" y="0"/>
                </a:moveTo>
                <a:lnTo>
                  <a:pt x="0" y="0"/>
                </a:lnTo>
                <a:lnTo>
                  <a:pt x="0" y="378409"/>
                </a:lnTo>
                <a:lnTo>
                  <a:pt x="4608004" y="378409"/>
                </a:lnTo>
                <a:lnTo>
                  <a:pt x="4608004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bg 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66438" y="12659"/>
            <a:ext cx="641565" cy="365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-55717"/>
            <a:ext cx="3565525" cy="471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283" y="575772"/>
            <a:ext cx="3688715" cy="1088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06628" y="3367039"/>
            <a:ext cx="52324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90" dirty="0"/>
              <a:t> </a:t>
            </a:r>
            <a:r>
              <a:rPr spc="-10" dirty="0"/>
              <a:t>Academy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619474" y="3367039"/>
            <a:ext cx="575945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dirty="0"/>
              <a:t>November</a:t>
            </a:r>
            <a:r>
              <a:rPr spc="-10" dirty="0"/>
              <a:t> </a:t>
            </a:r>
            <a:r>
              <a:rPr dirty="0"/>
              <a:t>19,</a:t>
            </a:r>
            <a:r>
              <a:rPr spc="-10" dirty="0"/>
              <a:t> </a:t>
            </a:r>
            <a:r>
              <a:rPr spc="-20" dirty="0"/>
              <a:t>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00837" y="3367039"/>
            <a:ext cx="26416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580"/>
              </a:lnSpc>
            </a:pPr>
            <a:fld id="{81D60167-4931-47E6-BA6A-407CBD079E47}" type="slidenum">
              <a:rPr dirty="0"/>
              <a:t>‹#›</a:t>
            </a:fld>
            <a:r>
              <a:rPr spc="5" dirty="0"/>
              <a:t> </a:t>
            </a:r>
            <a:r>
              <a:rPr spc="75" dirty="0"/>
              <a:t>/</a:t>
            </a:r>
            <a:r>
              <a:rPr spc="10" dirty="0"/>
              <a:t> </a:t>
            </a:r>
            <a:r>
              <a:rPr spc="-25" dirty="0"/>
              <a:t>61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aeemullah.khan@kaust.edu.s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dl4cv.github.io/index.html" TargetMode="External"/><Relationship Id="rId7" Type="http://schemas.openxmlformats.org/officeDocument/2006/relationships/hyperlink" Target="https://github.com/amanchadha/coursera-deep-learning-specialization/tree/master/C4%20-%20Convolutional%20Neural%20Networks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eecs.umich.edu/~justincj/slides/eecs498/498_FA2019_lecture16.pdf" TargetMode="External"/><Relationship Id="rId5" Type="http://schemas.openxmlformats.org/officeDocument/2006/relationships/hyperlink" Target="http://cs231n.stanford.edu/slides/2022/lecture_9_jiajun.pdf" TargetMode="External"/><Relationship Id="rId4" Type="http://schemas.openxmlformats.org/officeDocument/2006/relationships/hyperlink" Target="https://web.eecs.umich.edu/~justincj/teaching/eecs498/WI2022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l.dropboxusercontent.com/s/vlyrkgd8nz8gy5l/fast-rcnn.pdf?dl=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l.dropboxusercontent.com/s/vlyrkgd8nz8gy5l/fast-rcnn.pdf?dl=0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dropboxusercontent.com/s/vlyrkgd8nz8gy5l/fast-rcnn.pdf?dl=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hyperlink" Target="https://dl.dropboxusercontent.com/s/vlyrkgd8nz8gy5l/fast-rcnn.pdf?dl=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hyperlink" Target="https://dl.dropboxusercontent.com/s/vlyrkgd8nz8gy5l/fast-rcnn.pdf?dl=0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083" y="327985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9465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7268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60445" y="3267007"/>
            <a:ext cx="203200" cy="55880"/>
            <a:chOff x="3260445" y="326700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23614" y="326953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0445" y="327588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31425" y="3265742"/>
            <a:ext cx="203200" cy="58419"/>
            <a:chOff x="3531425" y="326574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20326" y="328223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1425" y="327588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07626" y="326953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02393" y="3265742"/>
            <a:ext cx="203200" cy="58419"/>
            <a:chOff x="3802393" y="326574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3878593" y="326953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02393" y="327588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8593" y="330763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4149573" y="326953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0" y="3267007"/>
            <a:ext cx="4608195" cy="189230"/>
            <a:chOff x="0" y="3267007"/>
            <a:chExt cx="4608195" cy="189230"/>
          </a:xfrm>
        </p:grpSpPr>
        <p:sp>
          <p:nvSpPr>
            <p:cNvPr id="18" name="object 18"/>
            <p:cNvSpPr/>
            <p:nvPr/>
          </p:nvSpPr>
          <p:spPr>
            <a:xfrm>
              <a:off x="4451033" y="330001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3969" y="32735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29112" y="326953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59994" y="350685"/>
            <a:ext cx="3888104" cy="36449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pc="-30" dirty="0"/>
              <a:t>Computer</a:t>
            </a:r>
            <a:r>
              <a:rPr spc="-35" dirty="0"/>
              <a:t> </a:t>
            </a:r>
            <a:r>
              <a:rPr spc="-10" dirty="0"/>
              <a:t>Vision</a:t>
            </a: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8267" y="1425575"/>
            <a:ext cx="1451457" cy="42455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301139" y="2090209"/>
            <a:ext cx="208661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819"/>
              </a:lnSpc>
              <a:spcBef>
                <a:spcPts val="95"/>
              </a:spcBef>
            </a:pPr>
            <a:r>
              <a:rPr sz="700" spc="55" dirty="0">
                <a:latin typeface="Tahoma"/>
                <a:cs typeface="Tahoma"/>
              </a:rPr>
              <a:t>KAUST</a:t>
            </a:r>
            <a:r>
              <a:rPr sz="700" spc="40" dirty="0">
                <a:latin typeface="Tahoma"/>
                <a:cs typeface="Tahoma"/>
              </a:rPr>
              <a:t> </a:t>
            </a:r>
            <a:r>
              <a:rPr sz="700" spc="-10" dirty="0">
                <a:latin typeface="Tahoma"/>
                <a:cs typeface="Tahoma"/>
              </a:rPr>
              <a:t>Academy</a:t>
            </a:r>
            <a:endParaRPr sz="700" dirty="0">
              <a:latin typeface="Tahoma"/>
              <a:cs typeface="Tahoma"/>
            </a:endParaRPr>
          </a:p>
          <a:p>
            <a:pPr algn="ctr">
              <a:lnSpc>
                <a:spcPts val="819"/>
              </a:lnSpc>
            </a:pPr>
            <a:r>
              <a:rPr sz="700" dirty="0">
                <a:latin typeface="Tahoma"/>
                <a:cs typeface="Tahoma"/>
              </a:rPr>
              <a:t>King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Abdullah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University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of</a:t>
            </a:r>
            <a:r>
              <a:rPr sz="700" spc="40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Science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and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spc="-10" dirty="0">
                <a:latin typeface="Tahoma"/>
                <a:cs typeface="Tahoma"/>
              </a:rPr>
              <a:t>Technology</a:t>
            </a:r>
            <a:endParaRPr lang="en-GB" sz="700" spc="-10" dirty="0">
              <a:latin typeface="Tahoma"/>
              <a:cs typeface="Tahoma"/>
            </a:endParaRPr>
          </a:p>
          <a:p>
            <a:pPr algn="ctr">
              <a:lnSpc>
                <a:spcPts val="819"/>
              </a:lnSpc>
            </a:pPr>
            <a:endParaRPr sz="7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lang="en-GB" sz="1000" spc="-35" dirty="0">
                <a:latin typeface="Tahoma"/>
                <a:cs typeface="Tahoma"/>
              </a:rPr>
              <a:t>January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lang="en-GB" sz="1000" spc="-30" dirty="0">
                <a:latin typeface="Tahoma"/>
                <a:cs typeface="Tahoma"/>
              </a:rPr>
              <a:t>07</a:t>
            </a:r>
            <a:r>
              <a:rPr sz="1000" spc="-30" dirty="0">
                <a:latin typeface="Tahoma"/>
                <a:cs typeface="Tahoma"/>
              </a:rPr>
              <a:t>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202</a:t>
            </a:r>
            <a:r>
              <a:rPr lang="en-GB" sz="1000" spc="-20" dirty="0">
                <a:latin typeface="Tahoma"/>
                <a:cs typeface="Tahoma"/>
              </a:rPr>
              <a:t>4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506628" y="3367039"/>
            <a:ext cx="52324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90" dirty="0"/>
              <a:t> </a:t>
            </a:r>
            <a:r>
              <a:rPr spc="-10" dirty="0"/>
              <a:t>Academy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056358" y="3367039"/>
            <a:ext cx="4959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</a:t>
            </a:r>
            <a:r>
              <a:rPr lang="en-GB" sz="500" dirty="0">
                <a:solidFill>
                  <a:srgbClr val="FF0000"/>
                </a:solidFill>
                <a:latin typeface="Tahoma"/>
                <a:cs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V</a:t>
            </a:r>
            <a:r>
              <a:rPr sz="500" spc="-10" dirty="0">
                <a:solidFill>
                  <a:srgbClr val="FF0000"/>
                </a:solidFill>
                <a:latin typeface="Tahoma"/>
                <a:cs typeface="Tahoma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ision</a:t>
            </a:r>
            <a:endParaRPr sz="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4294967295"/>
          </p:nvPr>
        </p:nvSpPr>
        <p:spPr>
          <a:xfrm>
            <a:off x="3619474" y="3367039"/>
            <a:ext cx="5759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en-GB" dirty="0"/>
              <a:t>January</a:t>
            </a:r>
            <a:r>
              <a:rPr lang="en-GB" spc="-10" dirty="0"/>
              <a:t> 07</a:t>
            </a:r>
            <a:r>
              <a:rPr lang="en-GB" dirty="0"/>
              <a:t>,</a:t>
            </a:r>
            <a:r>
              <a:rPr lang="en-GB" spc="-10" dirty="0"/>
              <a:t> </a:t>
            </a:r>
            <a:r>
              <a:rPr lang="en-GB" spc="-20" dirty="0"/>
              <a:t>2024</a:t>
            </a:r>
            <a:endParaRPr spc="-20"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4294967295"/>
          </p:nvPr>
        </p:nvSpPr>
        <p:spPr>
          <a:xfrm>
            <a:off x="4195419" y="3367038"/>
            <a:ext cx="36957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dirty="0"/>
              <a:t>1</a:t>
            </a:fld>
            <a:r>
              <a:rPr spc="5" dirty="0"/>
              <a:t> </a:t>
            </a:r>
            <a:r>
              <a:rPr spc="75" dirty="0"/>
              <a:t>/</a:t>
            </a:r>
            <a:r>
              <a:rPr spc="10" dirty="0"/>
              <a:t> </a:t>
            </a:r>
            <a:r>
              <a:rPr lang="en-GB" spc="-25" dirty="0"/>
              <a:t>108</a:t>
            </a:r>
            <a:endParaRPr spc="-25" dirty="0"/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860793F8-70B5-8751-CFE4-1727B108ED28}"/>
              </a:ext>
            </a:extLst>
          </p:cNvPr>
          <p:cNvSpPr txBox="1"/>
          <p:nvPr/>
        </p:nvSpPr>
        <p:spPr>
          <a:xfrm>
            <a:off x="1578267" y="861601"/>
            <a:ext cx="1411198" cy="394339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9370">
              <a:spcBef>
                <a:spcPts val="335"/>
              </a:spcBef>
            </a:pPr>
            <a:r>
              <a:rPr lang="en-GB" sz="1400" spc="-45" dirty="0" err="1">
                <a:latin typeface="Tahoma"/>
                <a:cs typeface="Tahoma"/>
              </a:rPr>
              <a:t>Naeemullah</a:t>
            </a:r>
            <a:r>
              <a:rPr lang="en-GB" sz="1400" spc="-45" dirty="0">
                <a:latin typeface="Tahoma"/>
                <a:cs typeface="Tahoma"/>
              </a:rPr>
              <a:t> Khan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spc="-25" dirty="0">
                <a:solidFill>
                  <a:srgbClr val="FF40FF"/>
                </a:solidFill>
                <a:latin typeface="Tahoma"/>
                <a:cs typeface="Tahom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naeemullah.khan@kaust.edu.sa</a:t>
            </a:r>
            <a:endParaRPr lang="en-GB" sz="800" spc="-25" dirty="0">
              <a:solidFill>
                <a:srgbClr val="FF40FF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5158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54" y="831008"/>
            <a:ext cx="3861041" cy="186459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2782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6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281" y="853686"/>
            <a:ext cx="21101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2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Fast.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Good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5" dirty="0">
                <a:latin typeface="Tahoma"/>
                <a:cs typeface="Tahoma"/>
              </a:rPr>
              <a:t> real-</a:t>
            </a:r>
            <a:r>
              <a:rPr sz="1000" spc="-20" dirty="0">
                <a:latin typeface="Tahoma"/>
                <a:cs typeface="Tahoma"/>
              </a:rPr>
              <a:t>time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processing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20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0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45" dirty="0">
                <a:latin typeface="Tahoma"/>
                <a:cs typeface="Tahoma"/>
              </a:rPr>
              <a:t>End-</a:t>
            </a:r>
            <a:r>
              <a:rPr sz="1000" spc="-35" dirty="0">
                <a:latin typeface="Tahoma"/>
                <a:cs typeface="Tahoma"/>
              </a:rPr>
              <a:t>to-</a:t>
            </a:r>
            <a:r>
              <a:rPr sz="1000" spc="-10" dirty="0">
                <a:latin typeface="Tahoma"/>
                <a:cs typeface="Tahoma"/>
              </a:rPr>
              <a:t>end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training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689" y="1327910"/>
            <a:ext cx="2306208" cy="13079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8196" y="735227"/>
            <a:ext cx="1536414" cy="203514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5074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6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Limitations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610" y="1069948"/>
            <a:ext cx="1919167" cy="125118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5074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6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Limitations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281" y="936541"/>
            <a:ext cx="19024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Difficult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detect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small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objects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20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9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35" dirty="0">
                <a:latin typeface="Tahoma"/>
                <a:cs typeface="Tahoma"/>
              </a:rPr>
              <a:t>Coarse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predictions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610" y="1069948"/>
            <a:ext cx="1919167" cy="125118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5074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6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Limitations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281" y="936541"/>
            <a:ext cx="1902460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Difficult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detect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small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objects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195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9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35" dirty="0">
                <a:latin typeface="Tahoma"/>
                <a:cs typeface="Tahoma"/>
              </a:rPr>
              <a:t>Coarse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predictions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20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Fixed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input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size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1263" y="1412172"/>
            <a:ext cx="1833741" cy="6210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15074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YOLO</a:t>
            </a:r>
            <a:r>
              <a:rPr spc="5" dirty="0"/>
              <a:t> </a:t>
            </a:r>
            <a:r>
              <a:rPr dirty="0"/>
              <a:t>-</a:t>
            </a:r>
            <a:r>
              <a:rPr spc="10" dirty="0"/>
              <a:t> </a:t>
            </a:r>
            <a:r>
              <a:rPr spc="-10" dirty="0"/>
              <a:t>Limitations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281" y="968202"/>
            <a:ext cx="1902460" cy="78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Difficult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detect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small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objects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195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9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35" dirty="0">
                <a:latin typeface="Tahoma"/>
                <a:cs typeface="Tahoma"/>
              </a:rPr>
              <a:t>Coarse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predictions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ts val="1195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Fixed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input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size</a:t>
            </a:r>
            <a:endParaRPr sz="1000">
              <a:latin typeface="Tahoma"/>
              <a:cs typeface="Tahoma"/>
            </a:endParaRPr>
          </a:p>
          <a:p>
            <a:pPr marL="199390" marR="38735" indent="-161925">
              <a:lnSpc>
                <a:spcPts val="1200"/>
              </a:lnSpc>
              <a:spcBef>
                <a:spcPts val="4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grid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can</a:t>
            </a:r>
            <a:r>
              <a:rPr sz="1000" spc="-25" dirty="0">
                <a:latin typeface="Tahoma"/>
                <a:cs typeface="Tahoma"/>
              </a:rPr>
              <a:t> predict </a:t>
            </a:r>
            <a:r>
              <a:rPr sz="1000" spc="-20" dirty="0">
                <a:latin typeface="Tahoma"/>
                <a:cs typeface="Tahoma"/>
              </a:rPr>
              <a:t>only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one </a:t>
            </a:r>
            <a:r>
              <a:rPr sz="1000" spc="-10" dirty="0">
                <a:latin typeface="Tahoma"/>
                <a:cs typeface="Tahoma"/>
              </a:rPr>
              <a:t>class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363" y="985388"/>
            <a:ext cx="1907332" cy="163448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15074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YOLO</a:t>
            </a:r>
            <a:r>
              <a:rPr spc="5" dirty="0"/>
              <a:t> </a:t>
            </a:r>
            <a:r>
              <a:rPr dirty="0"/>
              <a:t>-</a:t>
            </a:r>
            <a:r>
              <a:rPr spc="10" dirty="0"/>
              <a:t> </a:t>
            </a:r>
            <a:r>
              <a:rPr spc="-10" dirty="0"/>
              <a:t>Limitations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581" y="968202"/>
            <a:ext cx="1927860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12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Difficult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detect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small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objects</a:t>
            </a:r>
            <a:endParaRPr sz="1000" dirty="0">
              <a:latin typeface="Tahoma"/>
              <a:cs typeface="Tahoma"/>
            </a:endParaRPr>
          </a:p>
          <a:p>
            <a:pPr marL="50800">
              <a:lnSpc>
                <a:spcPts val="1195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9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35" dirty="0">
                <a:latin typeface="Tahoma"/>
                <a:cs typeface="Tahoma"/>
              </a:rPr>
              <a:t>Coarse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predictions</a:t>
            </a:r>
            <a:endParaRPr sz="1000" dirty="0">
              <a:latin typeface="Tahoma"/>
              <a:cs typeface="Tahoma"/>
            </a:endParaRPr>
          </a:p>
          <a:p>
            <a:pPr marL="50800">
              <a:lnSpc>
                <a:spcPts val="1195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Fixed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input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size</a:t>
            </a:r>
            <a:endParaRPr sz="1000" dirty="0">
              <a:latin typeface="Tahoma"/>
              <a:cs typeface="Tahoma"/>
            </a:endParaRPr>
          </a:p>
          <a:p>
            <a:pPr marL="212090" marR="51435" indent="-161925">
              <a:lnSpc>
                <a:spcPts val="1200"/>
              </a:lnSpc>
              <a:spcBef>
                <a:spcPts val="4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grid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can</a:t>
            </a:r>
            <a:r>
              <a:rPr sz="1000" spc="-25" dirty="0">
                <a:latin typeface="Tahoma"/>
                <a:cs typeface="Tahoma"/>
              </a:rPr>
              <a:t> predict </a:t>
            </a:r>
            <a:r>
              <a:rPr sz="1000" spc="-20" dirty="0">
                <a:latin typeface="Tahoma"/>
                <a:cs typeface="Tahoma"/>
              </a:rPr>
              <a:t>only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one </a:t>
            </a:r>
            <a:r>
              <a:rPr sz="1000" spc="-10" dirty="0">
                <a:latin typeface="Tahoma"/>
                <a:cs typeface="Tahoma"/>
              </a:rPr>
              <a:t>class</a:t>
            </a:r>
            <a:endParaRPr sz="1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00" dirty="0">
              <a:latin typeface="Tahoma"/>
              <a:cs typeface="Tahoma"/>
            </a:endParaRPr>
          </a:p>
          <a:p>
            <a:pPr marL="50800">
              <a:lnSpc>
                <a:spcPts val="120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0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</a:rPr>
              <a:t>Solutions:</a:t>
            </a:r>
            <a:endParaRPr sz="1000" dirty="0">
              <a:latin typeface="Tahoma"/>
              <a:cs typeface="Tahoma"/>
            </a:endParaRPr>
          </a:p>
          <a:p>
            <a:pPr marL="464820" indent="-121285">
              <a:lnSpc>
                <a:spcPts val="1080"/>
              </a:lnSpc>
              <a:buClr>
                <a:srgbClr val="8C1414"/>
              </a:buClr>
              <a:buFont typeface="Arial"/>
              <a:buChar char="•"/>
              <a:tabLst>
                <a:tab pos="464820" algn="l"/>
              </a:tabLst>
            </a:pPr>
            <a:r>
              <a:rPr sz="900" spc="-45" dirty="0">
                <a:latin typeface="Arial"/>
                <a:cs typeface="Arial"/>
              </a:rPr>
              <a:t>Remove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fc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layers!</a:t>
            </a:r>
            <a:endParaRPr sz="900" dirty="0">
              <a:latin typeface="Arial"/>
              <a:cs typeface="Arial"/>
            </a:endParaRPr>
          </a:p>
          <a:p>
            <a:pPr marL="465455" marR="127000" indent="-121920">
              <a:lnSpc>
                <a:spcPct val="101499"/>
              </a:lnSpc>
              <a:buClr>
                <a:srgbClr val="8C1414"/>
              </a:buClr>
              <a:buFont typeface="Arial"/>
              <a:buChar char="•"/>
              <a:tabLst>
                <a:tab pos="465455" algn="l"/>
              </a:tabLst>
            </a:pPr>
            <a:r>
              <a:rPr sz="900" dirty="0">
                <a:latin typeface="Arial"/>
                <a:cs typeface="Arial"/>
              </a:rPr>
              <a:t>Predict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class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per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bbox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(not </a:t>
            </a:r>
            <a:r>
              <a:rPr sz="900" dirty="0">
                <a:latin typeface="Arial"/>
                <a:cs typeface="Arial"/>
              </a:rPr>
              <a:t>per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cell)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363" y="985388"/>
            <a:ext cx="1907332" cy="163448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6743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YOLOv2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283" y="827348"/>
            <a:ext cx="2884170" cy="4813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40" dirty="0">
                <a:latin typeface="Tahoma"/>
                <a:cs typeface="Tahoma"/>
              </a:rPr>
              <a:t>Removed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fully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connected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layers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grid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predicts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class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probabilities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box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673" y="1533454"/>
            <a:ext cx="3711730" cy="99532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There’s</a:t>
            </a:r>
            <a:r>
              <a:rPr spc="-100" dirty="0"/>
              <a:t> </a:t>
            </a:r>
            <a:r>
              <a:rPr spc="-60" dirty="0"/>
              <a:t>always</a:t>
            </a:r>
            <a:r>
              <a:rPr spc="-50" dirty="0"/>
              <a:t> </a:t>
            </a:r>
            <a:r>
              <a:rPr spc="-20" dirty="0"/>
              <a:t>room</a:t>
            </a:r>
            <a:r>
              <a:rPr spc="-70" dirty="0"/>
              <a:t> </a:t>
            </a:r>
            <a:r>
              <a:rPr spc="-10" dirty="0"/>
              <a:t>for</a:t>
            </a:r>
            <a:r>
              <a:rPr spc="-75" dirty="0"/>
              <a:t> </a:t>
            </a:r>
            <a:r>
              <a:rPr spc="-50" dirty="0"/>
              <a:t>improvement!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367490"/>
            <a:ext cx="3840479" cy="289115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6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0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YOLOv3</a:t>
            </a:r>
            <a:endParaRPr sz="1000">
              <a:latin typeface="Tahoma"/>
              <a:cs typeface="Tahoma"/>
            </a:endParaRPr>
          </a:p>
          <a:p>
            <a:pPr marL="452120" indent="-121285">
              <a:lnSpc>
                <a:spcPct val="100000"/>
              </a:lnSpc>
              <a:spcBef>
                <a:spcPts val="590"/>
              </a:spcBef>
              <a:buClr>
                <a:srgbClr val="8C1414"/>
              </a:buClr>
              <a:buFont typeface="Arial"/>
              <a:buChar char="•"/>
              <a:tabLst>
                <a:tab pos="452120" algn="l"/>
              </a:tabLst>
            </a:pPr>
            <a:r>
              <a:rPr sz="900" dirty="0">
                <a:latin typeface="Arial"/>
                <a:cs typeface="Arial"/>
              </a:rPr>
              <a:t>J.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Redmon,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A.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Farhadi.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Yolov3: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An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incremental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improvement,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2018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0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YOLOv4</a:t>
            </a:r>
            <a:endParaRPr sz="1000">
              <a:latin typeface="Tahoma"/>
              <a:cs typeface="Tahoma"/>
            </a:endParaRPr>
          </a:p>
          <a:p>
            <a:pPr marL="452755" marR="287020" indent="-121920">
              <a:lnSpc>
                <a:spcPct val="101499"/>
              </a:lnSpc>
              <a:spcBef>
                <a:spcPts val="580"/>
              </a:spcBef>
              <a:buClr>
                <a:srgbClr val="8C1414"/>
              </a:buClr>
              <a:buFont typeface="Arial"/>
              <a:buChar char="•"/>
              <a:tabLst>
                <a:tab pos="452755" algn="l"/>
              </a:tabLst>
            </a:pPr>
            <a:r>
              <a:rPr sz="900" dirty="0">
                <a:latin typeface="Arial"/>
                <a:cs typeface="Arial"/>
              </a:rPr>
              <a:t>A.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Bochkovskiy,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Wang,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H.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Liao.</a:t>
            </a:r>
            <a:r>
              <a:rPr sz="900" spc="114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Yolov4:</a:t>
            </a:r>
            <a:r>
              <a:rPr sz="900" spc="10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Optimal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speed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and </a:t>
            </a:r>
            <a:r>
              <a:rPr sz="900" spc="-30" dirty="0">
                <a:latin typeface="Arial"/>
                <a:cs typeface="Arial"/>
              </a:rPr>
              <a:t>accuracy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 object </a:t>
            </a:r>
            <a:r>
              <a:rPr sz="900" spc="-10" dirty="0">
                <a:latin typeface="Arial"/>
                <a:cs typeface="Arial"/>
              </a:rPr>
              <a:t>detection</a:t>
            </a:r>
            <a:r>
              <a:rPr sz="900" dirty="0">
                <a:latin typeface="Arial"/>
                <a:cs typeface="Arial"/>
              </a:rPr>
              <a:t> (Feb.</a:t>
            </a:r>
            <a:r>
              <a:rPr sz="900" spc="8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2020)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09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0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YOLOv5</a:t>
            </a:r>
            <a:endParaRPr sz="1000">
              <a:latin typeface="Tahoma"/>
              <a:cs typeface="Tahoma"/>
            </a:endParaRPr>
          </a:p>
          <a:p>
            <a:pPr marL="452120" indent="-121285">
              <a:lnSpc>
                <a:spcPct val="100000"/>
              </a:lnSpc>
              <a:spcBef>
                <a:spcPts val="595"/>
              </a:spcBef>
              <a:buClr>
                <a:srgbClr val="8C1414"/>
              </a:buClr>
              <a:buFont typeface="Arial"/>
              <a:buChar char="•"/>
              <a:tabLst>
                <a:tab pos="452120" algn="l"/>
              </a:tabLst>
            </a:pPr>
            <a:r>
              <a:rPr sz="900" dirty="0">
                <a:latin typeface="Arial"/>
                <a:cs typeface="Arial"/>
              </a:rPr>
              <a:t>YOLOv5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by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ultralytics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(June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2020)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36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PP-</a:t>
            </a:r>
            <a:r>
              <a:rPr sz="1000" spc="-20" dirty="0">
                <a:latin typeface="Tahoma"/>
                <a:cs typeface="Tahoma"/>
              </a:rPr>
              <a:t>YOLO</a:t>
            </a:r>
            <a:endParaRPr sz="1000">
              <a:latin typeface="Tahoma"/>
              <a:cs typeface="Tahoma"/>
            </a:endParaRPr>
          </a:p>
          <a:p>
            <a:pPr marL="452120" indent="-121285">
              <a:lnSpc>
                <a:spcPct val="100000"/>
              </a:lnSpc>
              <a:spcBef>
                <a:spcPts val="595"/>
              </a:spcBef>
              <a:buClr>
                <a:srgbClr val="8C1414"/>
              </a:buClr>
              <a:buFont typeface="Arial"/>
              <a:buChar char="•"/>
              <a:tabLst>
                <a:tab pos="452120" algn="l"/>
              </a:tabLst>
            </a:pPr>
            <a:r>
              <a:rPr sz="900" dirty="0">
                <a:latin typeface="Arial"/>
                <a:cs typeface="Arial"/>
              </a:rPr>
              <a:t>X.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Long,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K.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Deng,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Wang,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Y.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Zhang,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Q.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Dang,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Y.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Gao,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Shen,</a:t>
            </a:r>
            <a:endParaRPr sz="900">
              <a:latin typeface="Arial"/>
              <a:cs typeface="Arial"/>
            </a:endParaRPr>
          </a:p>
          <a:p>
            <a:pPr marL="452755" marR="30480">
              <a:lnSpc>
                <a:spcPct val="101499"/>
              </a:lnSpc>
            </a:pPr>
            <a:r>
              <a:rPr sz="900" dirty="0">
                <a:latin typeface="Arial"/>
                <a:cs typeface="Arial"/>
              </a:rPr>
              <a:t>J.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Ren,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S.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Han,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E.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Ding,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S.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Wen.</a:t>
            </a:r>
            <a:r>
              <a:rPr sz="900" spc="8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Pp-</a:t>
            </a:r>
            <a:r>
              <a:rPr sz="900" dirty="0">
                <a:latin typeface="Arial"/>
                <a:cs typeface="Arial"/>
              </a:rPr>
              <a:t>yolo:</a:t>
            </a:r>
            <a:r>
              <a:rPr sz="900" spc="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An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effective</a:t>
            </a:r>
            <a:r>
              <a:rPr sz="900" spc="-10" dirty="0">
                <a:latin typeface="Arial"/>
                <a:cs typeface="Arial"/>
              </a:rPr>
              <a:t> and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efficient implementation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 object </a:t>
            </a:r>
            <a:r>
              <a:rPr sz="900" spc="-10" dirty="0">
                <a:latin typeface="Arial"/>
                <a:cs typeface="Arial"/>
              </a:rPr>
              <a:t>detector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(June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2020)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09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41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PP-YOLOv2</a:t>
            </a:r>
            <a:r>
              <a:rPr sz="1000" spc="8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(2021)</a:t>
            </a:r>
            <a:endParaRPr sz="1000">
              <a:latin typeface="Tahoma"/>
              <a:cs typeface="Tahoma"/>
            </a:endParaRPr>
          </a:p>
          <a:p>
            <a:pPr marL="452120" indent="-121285">
              <a:lnSpc>
                <a:spcPct val="100000"/>
              </a:lnSpc>
              <a:spcBef>
                <a:spcPts val="595"/>
              </a:spcBef>
              <a:buClr>
                <a:srgbClr val="8C1414"/>
              </a:buClr>
              <a:buFont typeface="Arial"/>
              <a:buChar char="•"/>
              <a:tabLst>
                <a:tab pos="452120" algn="l"/>
              </a:tabLst>
            </a:pPr>
            <a:r>
              <a:rPr sz="900" dirty="0">
                <a:latin typeface="Arial"/>
                <a:cs typeface="Arial"/>
              </a:rPr>
              <a:t>J.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X.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Huang,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X.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Wang,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W.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Lv,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X.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Bai,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X.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Long,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K.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Deng,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Q.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Dang,</a:t>
            </a:r>
            <a:endParaRPr sz="900">
              <a:latin typeface="Arial"/>
              <a:cs typeface="Arial"/>
            </a:endParaRPr>
          </a:p>
          <a:p>
            <a:pPr marL="452755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Arial"/>
                <a:cs typeface="Arial"/>
              </a:rPr>
              <a:t>S.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Han,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Q.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Liu,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X.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Hu,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D.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Yu,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Y.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Ma,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Yoshie.</a:t>
            </a:r>
            <a:r>
              <a:rPr sz="900" spc="114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PP-</a:t>
            </a:r>
            <a:r>
              <a:rPr sz="900" dirty="0">
                <a:latin typeface="Arial"/>
                <a:cs typeface="Arial"/>
              </a:rPr>
              <a:t>YOLOv2:</a:t>
            </a:r>
            <a:r>
              <a:rPr sz="900" spc="110" dirty="0">
                <a:latin typeface="Arial"/>
                <a:cs typeface="Arial"/>
              </a:rPr>
              <a:t> </a:t>
            </a:r>
            <a:r>
              <a:rPr sz="900" spc="-60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  <a:p>
            <a:pPr marL="452755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Arial"/>
                <a:cs typeface="Arial"/>
              </a:rPr>
              <a:t>Practical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Object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Detector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(2021)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921518"/>
            <a:ext cx="3861435" cy="2243563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000" spc="-30" dirty="0">
                <a:latin typeface="Tahoma"/>
                <a:cs typeface="Tahoma"/>
              </a:rPr>
              <a:t>These slides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have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been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adapted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from</a:t>
            </a:r>
            <a:endParaRPr sz="1000" dirty="0">
              <a:latin typeface="Tahoma"/>
              <a:cs typeface="Tahoma"/>
            </a:endParaRPr>
          </a:p>
          <a:p>
            <a:pPr marL="290830" marR="291465" indent="-161925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Fei-</a:t>
            </a:r>
            <a:r>
              <a:rPr sz="1000" spc="-20" dirty="0">
                <a:latin typeface="Tahoma"/>
                <a:cs typeface="Tahoma"/>
              </a:rPr>
              <a:t>Fei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Li,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Yunzhu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Li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Ruohan</a:t>
            </a:r>
            <a:r>
              <a:rPr sz="1000" spc="-10" dirty="0">
                <a:latin typeface="Tahoma"/>
                <a:cs typeface="Tahoma"/>
              </a:rPr>
              <a:t> Gao, </a:t>
            </a:r>
            <a:r>
              <a:rPr sz="1000" spc="-25" dirty="0">
                <a:latin typeface="Tahoma"/>
                <a:cs typeface="Tahoma"/>
              </a:rPr>
              <a:t>Stanford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CS231n:</a:t>
            </a:r>
            <a:r>
              <a:rPr sz="1000" spc="90" dirty="0"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Deep</a:t>
            </a:r>
            <a:r>
              <a:rPr sz="1000" spc="-20" dirty="0">
                <a:solidFill>
                  <a:srgbClr val="EC008C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Learning</a:t>
            </a:r>
            <a:r>
              <a:rPr sz="1000" spc="-25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-10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for</a:t>
            </a:r>
            <a:r>
              <a:rPr sz="1000" spc="-20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-30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Computer</a:t>
            </a:r>
            <a:r>
              <a:rPr sz="1000" spc="-20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 </a:t>
            </a:r>
            <a:r>
              <a:rPr sz="1000" spc="-10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Vision</a:t>
            </a:r>
            <a:endParaRPr sz="1000" dirty="0">
              <a:latin typeface="Tahoma"/>
              <a:cs typeface="Tahoma"/>
            </a:endParaRPr>
          </a:p>
          <a:p>
            <a:pPr marL="290830" marR="201930" indent="-161925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latin typeface="Tahoma"/>
                <a:cs typeface="Tahoma"/>
              </a:rPr>
              <a:t>Assaf</a:t>
            </a:r>
            <a:r>
              <a:rPr sz="1000" spc="-30" dirty="0">
                <a:latin typeface="Tahoma"/>
                <a:cs typeface="Tahoma"/>
              </a:rPr>
              <a:t> Shocher,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Shai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Bagon,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Meirav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Galun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Tali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Dekel, </a:t>
            </a:r>
            <a:r>
              <a:rPr sz="1000" spc="-20" dirty="0">
                <a:latin typeface="Tahoma"/>
                <a:cs typeface="Tahoma"/>
              </a:rPr>
              <a:t>WAIC </a:t>
            </a:r>
            <a:r>
              <a:rPr sz="1000" dirty="0">
                <a:latin typeface="Tahoma"/>
                <a:cs typeface="Tahoma"/>
              </a:rPr>
              <a:t>DL4CV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Deep</a:t>
            </a:r>
            <a:r>
              <a:rPr sz="1000" spc="-1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-35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Learning</a:t>
            </a:r>
            <a:r>
              <a:rPr sz="1000" spc="-15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-1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for </a:t>
            </a:r>
            <a:r>
              <a:rPr sz="1000" spc="-3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Computer</a:t>
            </a:r>
            <a:r>
              <a:rPr sz="1000" spc="-5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Vision:</a:t>
            </a:r>
            <a:r>
              <a:rPr sz="1000" spc="9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-4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Fundamentals</a:t>
            </a:r>
            <a:r>
              <a:rPr sz="1000" spc="-15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-25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and</a:t>
            </a:r>
            <a:r>
              <a:rPr sz="1000" spc="-25" dirty="0">
                <a:solidFill>
                  <a:srgbClr val="EC008C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Applications</a:t>
            </a:r>
            <a:endParaRPr sz="1000" dirty="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58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4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Justin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Johnson,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UMich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EECS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498.008/598.008:</a:t>
            </a:r>
            <a:r>
              <a:rPr sz="1000" spc="120" dirty="0"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EC008C"/>
                </a:solidFill>
                <a:latin typeface="Tahoma"/>
                <a:cs typeface="Tahoma"/>
                <a:hlinkClick r:id="rId4"/>
              </a:rPr>
              <a:t>Deep</a:t>
            </a:r>
            <a:r>
              <a:rPr sz="1000" spc="10" dirty="0">
                <a:solidFill>
                  <a:srgbClr val="EC008C"/>
                </a:solidFill>
                <a:latin typeface="Tahoma"/>
                <a:cs typeface="Tahoma"/>
                <a:hlinkClick r:id="rId4"/>
              </a:rPr>
              <a:t> </a:t>
            </a:r>
            <a:r>
              <a:rPr sz="1000" spc="-35" dirty="0">
                <a:solidFill>
                  <a:srgbClr val="EC008C"/>
                </a:solidFill>
                <a:latin typeface="Tahoma"/>
                <a:cs typeface="Tahoma"/>
                <a:hlinkClick r:id="rId4"/>
              </a:rPr>
              <a:t>Learning</a:t>
            </a:r>
            <a:r>
              <a:rPr sz="1000" spc="10" dirty="0">
                <a:solidFill>
                  <a:srgbClr val="EC008C"/>
                </a:solidFill>
                <a:latin typeface="Tahoma"/>
                <a:cs typeface="Tahoma"/>
                <a:hlinkClick r:id="rId4"/>
              </a:rPr>
              <a:t> </a:t>
            </a:r>
            <a:r>
              <a:rPr sz="1000" spc="-25" dirty="0">
                <a:solidFill>
                  <a:srgbClr val="EC008C"/>
                </a:solidFill>
                <a:latin typeface="Tahoma"/>
                <a:cs typeface="Tahoma"/>
                <a:hlinkClick r:id="rId4"/>
              </a:rPr>
              <a:t>for</a:t>
            </a:r>
            <a:r>
              <a:rPr sz="1000" spc="-25" dirty="0">
                <a:solidFill>
                  <a:srgbClr val="EC008C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EC008C"/>
                </a:solidFill>
                <a:latin typeface="Tahoma"/>
                <a:cs typeface="Tahoma"/>
                <a:hlinkClick r:id="rId4"/>
              </a:rPr>
              <a:t>Computer</a:t>
            </a:r>
            <a:r>
              <a:rPr sz="1000" dirty="0">
                <a:solidFill>
                  <a:srgbClr val="EC008C"/>
                </a:solidFill>
                <a:latin typeface="Tahoma"/>
                <a:cs typeface="Tahoma"/>
                <a:hlinkClick r:id="rId4"/>
              </a:rPr>
              <a:t> </a:t>
            </a:r>
            <a:r>
              <a:rPr sz="1000" spc="-10" dirty="0">
                <a:solidFill>
                  <a:srgbClr val="EC008C"/>
                </a:solidFill>
                <a:latin typeface="Tahoma"/>
                <a:cs typeface="Tahoma"/>
                <a:hlinkClick r:id="rId4"/>
              </a:rPr>
              <a:t>Vision</a:t>
            </a:r>
            <a:endParaRPr lang="en-GB" sz="1000" spc="-10" dirty="0">
              <a:solidFill>
                <a:srgbClr val="EC008C"/>
              </a:solidFill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585"/>
              </a:spcBef>
            </a:pPr>
            <a:r>
              <a:rPr lang="en-GB" sz="10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lang="en-GB" sz="1000" spc="24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lang="en-US" sz="1000" dirty="0">
                <a:solidFill>
                  <a:schemeClr val="tx2"/>
                </a:solidFill>
                <a:hlinkClick r:id="rId5"/>
              </a:rPr>
              <a:t>cs231n@stanford </a:t>
            </a:r>
            <a:endParaRPr lang="en-US" sz="1000" dirty="0">
              <a:solidFill>
                <a:schemeClr val="tx2"/>
              </a:solidFill>
            </a:endParaRPr>
          </a:p>
          <a:p>
            <a:pPr marL="290830" marR="30480" indent="-161925">
              <a:lnSpc>
                <a:spcPct val="100000"/>
              </a:lnSpc>
              <a:spcBef>
                <a:spcPts val="585"/>
              </a:spcBef>
            </a:pPr>
            <a:r>
              <a:rPr lang="en-GB" sz="10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lang="en-GB" sz="1000" spc="24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lang="en-GB" sz="1000" b="0" i="0" u="none" strike="noStrike" dirty="0">
                <a:solidFill>
                  <a:srgbClr val="FFCB05"/>
                </a:solidFill>
                <a:effectLst/>
                <a:latin typeface="Roboto" panose="02000000000000000000" pitchFamily="2" charset="0"/>
                <a:hlinkClick r:id="rId6"/>
              </a:rPr>
              <a:t>EECS 498.008 / 598.008</a:t>
            </a:r>
            <a:endParaRPr lang="en-US" sz="1000" b="0" i="0" u="none" strike="noStrike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marL="290830" marR="30480" indent="-161925">
              <a:lnSpc>
                <a:spcPct val="100000"/>
              </a:lnSpc>
              <a:spcBef>
                <a:spcPts val="585"/>
              </a:spcBef>
            </a:pPr>
            <a:r>
              <a:rPr lang="en-GB" sz="10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lang="en-GB" sz="1000" spc="24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lang="en-US" sz="1000" dirty="0">
                <a:solidFill>
                  <a:schemeClr val="tx2"/>
                </a:solidFill>
                <a:hlinkClick r:id="rId7"/>
              </a:rPr>
              <a:t>CNN DeepLearning.AI </a:t>
            </a:r>
            <a:endParaRPr sz="10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5158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733" y="831008"/>
            <a:ext cx="3865162" cy="186459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2534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Objects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419" y="1153534"/>
            <a:ext cx="3201504" cy="156744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8262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Objects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419" y="871709"/>
            <a:ext cx="3784437" cy="187093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3159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Objects:</a:t>
            </a:r>
            <a:r>
              <a:rPr sz="14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Sliding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846" y="1112876"/>
            <a:ext cx="3648428" cy="116474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8881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Objects:</a:t>
            </a:r>
            <a:r>
              <a:rPr sz="1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Sliding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398" y="1065212"/>
            <a:ext cx="3779451" cy="121280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8881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Objects:</a:t>
            </a:r>
            <a:r>
              <a:rPr sz="1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Sliding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650" y="1164137"/>
            <a:ext cx="3773256" cy="120432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8881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Objects:</a:t>
            </a:r>
            <a:r>
              <a:rPr sz="1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Sliding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876" y="1081265"/>
            <a:ext cx="2776543" cy="11659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8881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Objects:</a:t>
            </a:r>
            <a:r>
              <a:rPr sz="1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Sliding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876" y="1081265"/>
            <a:ext cx="2776543" cy="128551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8881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Objects:</a:t>
            </a:r>
            <a:r>
              <a:rPr sz="1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Sliding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876" y="1081265"/>
            <a:ext cx="3831378" cy="141763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Object</a:t>
            </a:r>
            <a:r>
              <a:rPr spc="-75" dirty="0"/>
              <a:t> </a:t>
            </a:r>
            <a:r>
              <a:rPr spc="-20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1157967"/>
            <a:ext cx="3413760" cy="94297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1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3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dirty="0">
                <a:latin typeface="Arial"/>
                <a:cs typeface="Arial"/>
              </a:rPr>
              <a:t>Input:</a:t>
            </a:r>
            <a:r>
              <a:rPr sz="1000" b="1" spc="145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Single</a:t>
            </a:r>
            <a:r>
              <a:rPr sz="1000" dirty="0">
                <a:latin typeface="Tahoma"/>
                <a:cs typeface="Tahoma"/>
              </a:rPr>
              <a:t> RGB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Image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61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dirty="0">
                <a:latin typeface="Arial"/>
                <a:cs typeface="Arial"/>
              </a:rPr>
              <a:t>Output: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set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detected</a:t>
            </a:r>
            <a:r>
              <a:rPr sz="1000" spc="-25" dirty="0">
                <a:latin typeface="Tahoma"/>
                <a:cs typeface="Tahoma"/>
              </a:rPr>
              <a:t> objects.</a:t>
            </a:r>
            <a:r>
              <a:rPr sz="1000" spc="7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25" dirty="0">
                <a:latin typeface="Tahoma"/>
                <a:cs typeface="Tahoma"/>
              </a:rPr>
              <a:t> object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predict:</a:t>
            </a:r>
            <a:endParaRPr sz="1000">
              <a:latin typeface="Tahoma"/>
              <a:cs typeface="Tahoma"/>
            </a:endParaRPr>
          </a:p>
          <a:p>
            <a:pPr marL="452120" indent="-121285">
              <a:lnSpc>
                <a:spcPct val="100000"/>
              </a:lnSpc>
              <a:spcBef>
                <a:spcPts val="710"/>
              </a:spcBef>
              <a:buClr>
                <a:srgbClr val="8C1414"/>
              </a:buClr>
              <a:buFont typeface="Arial"/>
              <a:buChar char="•"/>
              <a:tabLst>
                <a:tab pos="452120" algn="l"/>
              </a:tabLst>
            </a:pPr>
            <a:r>
              <a:rPr sz="900" spc="-30" dirty="0">
                <a:latin typeface="Arial"/>
                <a:cs typeface="Arial"/>
              </a:rPr>
              <a:t>Category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label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(from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fixed,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known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set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categories)</a:t>
            </a:r>
            <a:endParaRPr sz="900">
              <a:latin typeface="Arial"/>
              <a:cs typeface="Arial"/>
            </a:endParaRPr>
          </a:p>
          <a:p>
            <a:pPr marL="452120" indent="-121285">
              <a:lnSpc>
                <a:spcPct val="100000"/>
              </a:lnSpc>
              <a:spcBef>
                <a:spcPts val="735"/>
              </a:spcBef>
              <a:buClr>
                <a:srgbClr val="8C1414"/>
              </a:buClr>
              <a:buFont typeface="Arial"/>
              <a:buChar char="•"/>
              <a:tabLst>
                <a:tab pos="452120" algn="l"/>
              </a:tabLst>
            </a:pPr>
            <a:r>
              <a:rPr sz="900" spc="-10" dirty="0">
                <a:latin typeface="Arial"/>
                <a:cs typeface="Arial"/>
              </a:rPr>
              <a:t>Bounding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box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(four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numbers:</a:t>
            </a:r>
            <a:r>
              <a:rPr sz="900" spc="10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x,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y,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width,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height)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8881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Objects:</a:t>
            </a:r>
            <a:r>
              <a:rPr sz="1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Sliding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876" y="1016255"/>
            <a:ext cx="3831378" cy="148264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Region</a:t>
            </a:r>
            <a:r>
              <a:rPr spc="-60" dirty="0"/>
              <a:t> </a:t>
            </a:r>
            <a:r>
              <a:rPr spc="-20" dirty="0"/>
              <a:t>Proposal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748798"/>
            <a:ext cx="3698240" cy="86106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Find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small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set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boxes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that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likely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cover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objects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1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Often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based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heuristics: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e.g.</a:t>
            </a:r>
            <a:r>
              <a:rPr sz="1000" spc="6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look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“blob-</a:t>
            </a:r>
            <a:r>
              <a:rPr sz="1000" dirty="0">
                <a:latin typeface="Tahoma"/>
                <a:cs typeface="Tahoma"/>
              </a:rPr>
              <a:t>like”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image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regions</a:t>
            </a:r>
            <a:endParaRPr sz="1000">
              <a:latin typeface="Tahoma"/>
              <a:cs typeface="Tahoma"/>
            </a:endParaRPr>
          </a:p>
          <a:p>
            <a:pPr marL="199390" marR="247650" indent="-161925">
              <a:lnSpc>
                <a:spcPct val="100000"/>
              </a:lnSpc>
              <a:spcBef>
                <a:spcPts val="5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latin typeface="Tahoma"/>
                <a:cs typeface="Tahoma"/>
              </a:rPr>
              <a:t>Relatively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fast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run;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e.g.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Selective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Search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gives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2000</a:t>
            </a:r>
            <a:r>
              <a:rPr sz="1000" spc="-25" dirty="0">
                <a:latin typeface="Tahoma"/>
                <a:cs typeface="Tahoma"/>
              </a:rPr>
              <a:t> region </a:t>
            </a:r>
            <a:r>
              <a:rPr sz="1000" spc="-40" dirty="0">
                <a:latin typeface="Tahoma"/>
                <a:cs typeface="Tahoma"/>
              </a:rPr>
              <a:t>proposals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few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seconds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CPU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88" y="1706903"/>
            <a:ext cx="3851990" cy="97928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83680" y="2527481"/>
            <a:ext cx="1722385" cy="192478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 semantic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Girshick, 2015;</a:t>
            </a:r>
            <a:r>
              <a:rPr sz="403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Reproduced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permission.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8904" y="2067655"/>
            <a:ext cx="1822270" cy="619802"/>
            <a:chOff x="1088734" y="3240735"/>
            <a:chExt cx="3614420" cy="122936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19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19"/>
                  </a:lnTo>
                  <a:lnTo>
                    <a:pt x="0" y="121611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16060" y="2596250"/>
            <a:ext cx="44756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706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30A983A-4856-A701-0577-738F8DBB2D4E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83680" y="2527481"/>
            <a:ext cx="1722385" cy="192478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 semantic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Girshick, 2015;</a:t>
            </a:r>
            <a:r>
              <a:rPr sz="403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Reproduced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permission.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8904" y="2067655"/>
            <a:ext cx="1822270" cy="619802"/>
            <a:chOff x="1088734" y="3240735"/>
            <a:chExt cx="3614420" cy="12293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084" y="3247085"/>
              <a:ext cx="3601511" cy="12161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3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16060" y="2596250"/>
            <a:ext cx="44756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706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4845" y="2103654"/>
            <a:ext cx="918498" cy="393139"/>
          </a:xfrm>
          <a:custGeom>
            <a:avLst/>
            <a:gdLst/>
            <a:ahLst/>
            <a:cxnLst/>
            <a:rect l="l" t="t" r="r" b="b"/>
            <a:pathLst>
              <a:path w="1821814" h="779779">
                <a:moveTo>
                  <a:pt x="1101286" y="779301"/>
                </a:moveTo>
                <a:lnTo>
                  <a:pt x="0" y="779301"/>
                </a:lnTo>
                <a:lnTo>
                  <a:pt x="720301" y="0"/>
                </a:lnTo>
                <a:lnTo>
                  <a:pt x="1821587" y="0"/>
                </a:lnTo>
                <a:lnTo>
                  <a:pt x="1101286" y="779301"/>
                </a:lnTo>
                <a:close/>
              </a:path>
            </a:pathLst>
          </a:custGeom>
          <a:solidFill>
            <a:srgbClr val="E7E6E6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4845" y="2103654"/>
            <a:ext cx="918498" cy="393139"/>
          </a:xfrm>
          <a:custGeom>
            <a:avLst/>
            <a:gdLst/>
            <a:ahLst/>
            <a:cxnLst/>
            <a:rect l="l" t="t" r="r" b="b"/>
            <a:pathLst>
              <a:path w="1821814" h="779779">
                <a:moveTo>
                  <a:pt x="0" y="779301"/>
                </a:moveTo>
                <a:lnTo>
                  <a:pt x="720301" y="0"/>
                </a:lnTo>
                <a:lnTo>
                  <a:pt x="1821587" y="0"/>
                </a:lnTo>
                <a:lnTo>
                  <a:pt x="1101286" y="779301"/>
                </a:lnTo>
                <a:lnTo>
                  <a:pt x="0" y="779301"/>
                </a:lnTo>
                <a:close/>
              </a:path>
            </a:pathLst>
          </a:custGeom>
          <a:ln w="12699">
            <a:solidFill>
              <a:srgbClr val="1C7F66"/>
            </a:solidFill>
          </a:ln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13261" y="2110877"/>
            <a:ext cx="440201" cy="162314"/>
          </a:xfrm>
          <a:custGeom>
            <a:avLst/>
            <a:gdLst/>
            <a:ahLst/>
            <a:cxnLst/>
            <a:rect l="l" t="t" r="r" b="b"/>
            <a:pathLst>
              <a:path w="873125" h="321945">
                <a:moveTo>
                  <a:pt x="575888" y="321572"/>
                </a:moveTo>
                <a:lnTo>
                  <a:pt x="0" y="321572"/>
                </a:lnTo>
                <a:lnTo>
                  <a:pt x="297226" y="0"/>
                </a:lnTo>
                <a:lnTo>
                  <a:pt x="873114" y="0"/>
                </a:lnTo>
                <a:lnTo>
                  <a:pt x="575888" y="321572"/>
                </a:lnTo>
                <a:close/>
              </a:path>
            </a:pathLst>
          </a:custGeom>
          <a:solidFill>
            <a:srgbClr val="E7E6E6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13261" y="2110877"/>
            <a:ext cx="440201" cy="162314"/>
          </a:xfrm>
          <a:custGeom>
            <a:avLst/>
            <a:gdLst/>
            <a:ahLst/>
            <a:cxnLst/>
            <a:rect l="l" t="t" r="r" b="b"/>
            <a:pathLst>
              <a:path w="873125" h="321945">
                <a:moveTo>
                  <a:pt x="0" y="321572"/>
                </a:moveTo>
                <a:lnTo>
                  <a:pt x="297226" y="0"/>
                </a:lnTo>
                <a:lnTo>
                  <a:pt x="873114" y="0"/>
                </a:lnTo>
                <a:lnTo>
                  <a:pt x="575888" y="321572"/>
                </a:lnTo>
                <a:lnTo>
                  <a:pt x="0" y="321572"/>
                </a:lnTo>
                <a:close/>
              </a:path>
            </a:pathLst>
          </a:custGeom>
          <a:ln w="12699">
            <a:solidFill>
              <a:srgbClr val="1C7F66"/>
            </a:solidFill>
          </a:ln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8055" y="2423897"/>
            <a:ext cx="427395" cy="252275"/>
          </a:xfrm>
          <a:custGeom>
            <a:avLst/>
            <a:gdLst/>
            <a:ahLst/>
            <a:cxnLst/>
            <a:rect l="l" t="t" r="r" b="b"/>
            <a:pathLst>
              <a:path w="847725" h="500379">
                <a:moveTo>
                  <a:pt x="385011" y="500249"/>
                </a:moveTo>
                <a:lnTo>
                  <a:pt x="0" y="500249"/>
                </a:lnTo>
                <a:lnTo>
                  <a:pt x="462375" y="0"/>
                </a:lnTo>
                <a:lnTo>
                  <a:pt x="847387" y="0"/>
                </a:lnTo>
                <a:lnTo>
                  <a:pt x="385011" y="500249"/>
                </a:lnTo>
                <a:close/>
              </a:path>
            </a:pathLst>
          </a:custGeom>
          <a:solidFill>
            <a:srgbClr val="E7E6E6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8055" y="2423897"/>
            <a:ext cx="427395" cy="252275"/>
          </a:xfrm>
          <a:custGeom>
            <a:avLst/>
            <a:gdLst/>
            <a:ahLst/>
            <a:cxnLst/>
            <a:rect l="l" t="t" r="r" b="b"/>
            <a:pathLst>
              <a:path w="847725" h="500379">
                <a:moveTo>
                  <a:pt x="0" y="500249"/>
                </a:moveTo>
                <a:lnTo>
                  <a:pt x="462375" y="0"/>
                </a:lnTo>
                <a:lnTo>
                  <a:pt x="847387" y="0"/>
                </a:lnTo>
                <a:lnTo>
                  <a:pt x="385011" y="500249"/>
                </a:lnTo>
                <a:lnTo>
                  <a:pt x="0" y="500249"/>
                </a:lnTo>
                <a:close/>
              </a:path>
            </a:pathLst>
          </a:custGeom>
          <a:ln w="12699">
            <a:solidFill>
              <a:srgbClr val="1C7F66"/>
            </a:solidFill>
          </a:ln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51317" y="2166935"/>
            <a:ext cx="291013" cy="0"/>
          </a:xfrm>
          <a:custGeom>
            <a:avLst/>
            <a:gdLst/>
            <a:ahLst/>
            <a:cxnLst/>
            <a:rect l="l" t="t" r="r" b="b"/>
            <a:pathLst>
              <a:path w="577214">
                <a:moveTo>
                  <a:pt x="57690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C9492C"/>
            </a:solidFill>
          </a:ln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2929" y="2146270"/>
            <a:ext cx="53190" cy="4133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484347" y="2166936"/>
            <a:ext cx="957876" cy="145346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3" y="0"/>
                </a:moveTo>
                <a:lnTo>
                  <a:pt x="0" y="288166"/>
                </a:lnTo>
              </a:path>
            </a:pathLst>
          </a:custGeom>
          <a:ln w="19049">
            <a:solidFill>
              <a:srgbClr val="C9492C"/>
            </a:solidFill>
          </a:ln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6452" y="2291734"/>
            <a:ext cx="55076" cy="4097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862762" y="2169973"/>
            <a:ext cx="1566474" cy="402744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32" y="0"/>
                </a:moveTo>
                <a:lnTo>
                  <a:pt x="0" y="798706"/>
                </a:lnTo>
              </a:path>
            </a:pathLst>
          </a:custGeom>
          <a:ln w="19049">
            <a:solidFill>
              <a:srgbClr val="C9492C"/>
            </a:solidFill>
          </a:ln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5747" y="2552488"/>
            <a:ext cx="55767" cy="4033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478987" y="1997523"/>
            <a:ext cx="999175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(RoI)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r>
              <a:rPr sz="907" spc="-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(~2k)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3E2898E-CF89-426F-0E85-74D65A46DA1C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48904" y="1825073"/>
            <a:ext cx="1822270" cy="862153"/>
            <a:chOff x="1088734" y="2759579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16060" y="2596250"/>
            <a:ext cx="44756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706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4855" y="1703092"/>
            <a:ext cx="1872212" cy="976445"/>
            <a:chOff x="1140206" y="2517634"/>
            <a:chExt cx="3713479" cy="193675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621096" y="3009911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621096" y="3009911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231516" y="1704993"/>
            <a:ext cx="1246648" cy="717238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185027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Warped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 (224x224</a:t>
            </a:r>
            <a:r>
              <a:rPr sz="907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pixels)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  <a:p>
            <a:pPr marL="253532" marR="2561">
              <a:spcBef>
                <a:spcPts val="124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(RoI)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r>
              <a:rPr sz="907" spc="-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(~2k)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83680" y="2527481"/>
            <a:ext cx="1722385" cy="192478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 semantic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Girshick, 2015;</a:t>
            </a:r>
            <a:r>
              <a:rPr sz="403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Reproduced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permission.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9E06F66E-08D5-1845-E602-511ECF67FAAC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48904" y="1825073"/>
            <a:ext cx="1822270" cy="862153"/>
            <a:chOff x="1088734" y="2759579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19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19"/>
                  </a:lnTo>
                  <a:lnTo>
                    <a:pt x="0" y="121611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16060" y="2596250"/>
            <a:ext cx="44756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706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4854" y="1110880"/>
            <a:ext cx="1682046" cy="1568715"/>
            <a:chOff x="1140206" y="1342999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32355" y="1354547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17253" y="966468"/>
            <a:ext cx="535604" cy="653738"/>
            <a:chOff x="3604467" y="1056563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3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5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3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3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5"/>
                  </a:lnTo>
                  <a:lnTo>
                    <a:pt x="0" y="1283965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5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58737" y="121013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2523" y="1311448"/>
            <a:ext cx="535604" cy="653738"/>
            <a:chOff x="1214920" y="1740820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70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89"/>
                  </a:lnTo>
                  <a:lnTo>
                    <a:pt x="0" y="1283965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70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70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89"/>
                  </a:lnTo>
                  <a:lnTo>
                    <a:pt x="786827" y="1283965"/>
                  </a:lnTo>
                  <a:lnTo>
                    <a:pt x="0" y="1283965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5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4007" y="155511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 err="1">
                <a:solidFill>
                  <a:schemeClr val="tx1"/>
                </a:solidFill>
                <a:latin typeface="Calibri"/>
                <a:cs typeface="Calibri"/>
              </a:rPr>
              <a:t>ConvN</a:t>
            </a:r>
            <a:r>
              <a:rPr lang="en-GB" sz="907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0308" y="1627818"/>
            <a:ext cx="1746716" cy="965240"/>
            <a:chOff x="1389041" y="2368330"/>
            <a:chExt cx="3464560" cy="191452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621096" y="3009911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621096" y="3009911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4746" y="2644616"/>
              <a:ext cx="196657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944354" y="2743384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39"/>
                  </a:moveTo>
                  <a:lnTo>
                    <a:pt x="45989" y="770239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39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3944354" y="2743384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39"/>
                  </a:lnTo>
                  <a:lnTo>
                    <a:pt x="45989" y="770239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267073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6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231517" y="1704993"/>
            <a:ext cx="1134597" cy="438059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Warped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 (224x224</a:t>
            </a:r>
            <a:r>
              <a:rPr sz="907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pixels)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53532">
              <a:spcBef>
                <a:spcPts val="124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465892" y="1156536"/>
            <a:ext cx="1062884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Forward</a:t>
            </a:r>
            <a:r>
              <a:rPr sz="907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through</a:t>
            </a:r>
            <a:r>
              <a:rPr sz="907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ConvNet </a:t>
            </a:r>
            <a:r>
              <a:rPr sz="907" spc="-15" dirty="0">
                <a:solidFill>
                  <a:schemeClr val="tx1"/>
                </a:solidFill>
                <a:latin typeface="Calibri"/>
                <a:cs typeface="Calibri"/>
              </a:rPr>
              <a:t>(ImageNet-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pretranied)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83680" y="2527481"/>
            <a:ext cx="1722385" cy="192478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 semantic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Girshick, 2015;</a:t>
            </a:r>
            <a:r>
              <a:rPr sz="403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Reproduced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permission.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object 58">
            <a:extLst>
              <a:ext uri="{FF2B5EF4-FFF2-40B4-BE49-F238E27FC236}">
                <a16:creationId xmlns:a16="http://schemas.microsoft.com/office/drawing/2014/main" id="{ABB11AC6-5788-5FEB-37FC-52EC25ABD2D5}"/>
              </a:ext>
            </a:extLst>
          </p:cNvPr>
          <p:cNvSpPr txBox="1"/>
          <p:nvPr/>
        </p:nvSpPr>
        <p:spPr>
          <a:xfrm>
            <a:off x="2478987" y="2135826"/>
            <a:ext cx="999175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(RoI)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r>
              <a:rPr sz="907" spc="-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(~2k)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5" name="object 2">
            <a:extLst>
              <a:ext uri="{FF2B5EF4-FFF2-40B4-BE49-F238E27FC236}">
                <a16:creationId xmlns:a16="http://schemas.microsoft.com/office/drawing/2014/main" id="{0D448C1A-EFC6-73C6-07E2-26BDDE7C7DC2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 txBox="1"/>
          <p:nvPr/>
        </p:nvSpPr>
        <p:spPr>
          <a:xfrm>
            <a:off x="2478987" y="2135826"/>
            <a:ext cx="999175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(RoI)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r>
              <a:rPr sz="907" spc="-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(~2k)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8904" y="1825072"/>
            <a:ext cx="1822270" cy="862153"/>
            <a:chOff x="1088734" y="2759578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7"/>
                  </a:moveTo>
                  <a:lnTo>
                    <a:pt x="0" y="190527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7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lnTo>
                    <a:pt x="0" y="19052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16060" y="2596250"/>
            <a:ext cx="44756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706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4854" y="1110879"/>
            <a:ext cx="1682046" cy="1568715"/>
            <a:chOff x="1140206" y="1342998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8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8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8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32355" y="1354546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17253" y="966468"/>
            <a:ext cx="535604" cy="653738"/>
            <a:chOff x="3604467" y="1056562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2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2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2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58737" y="121013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2523" y="1311447"/>
            <a:ext cx="535604" cy="653738"/>
            <a:chOff x="1214920" y="1740819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6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6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6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4007" y="155511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0308" y="1703092"/>
            <a:ext cx="1501164" cy="454287"/>
            <a:chOff x="1389041" y="2517634"/>
            <a:chExt cx="2977515" cy="90106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25068" y="1114081"/>
            <a:ext cx="326869" cy="124137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2895">
              <a:spcBef>
                <a:spcPts val="121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850" y="1266222"/>
            <a:ext cx="99148" cy="12424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223978" y="923040"/>
            <a:ext cx="326869" cy="124137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75971" y="930766"/>
            <a:ext cx="1671161" cy="1662197"/>
            <a:chOff x="1539116" y="985748"/>
            <a:chExt cx="3314700" cy="329692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253" y="1272184"/>
              <a:ext cx="196657" cy="2464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46" y="985748"/>
              <a:ext cx="196656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4746" y="2644615"/>
              <a:ext cx="196657" cy="246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6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2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033101" y="778622"/>
            <a:ext cx="310542" cy="124137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31517" y="1704993"/>
            <a:ext cx="1134597" cy="438059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Warped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 (224x224</a:t>
            </a:r>
            <a:r>
              <a:rPr sz="907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pixels)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  <a:p>
            <a:pPr marL="253532">
              <a:spcBef>
                <a:spcPts val="124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65892" y="1156535"/>
            <a:ext cx="1062884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Forward</a:t>
            </a:r>
            <a:r>
              <a:rPr sz="907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through</a:t>
            </a:r>
            <a:r>
              <a:rPr sz="907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ConvNet </a:t>
            </a:r>
            <a:r>
              <a:rPr sz="907" spc="-15" dirty="0">
                <a:solidFill>
                  <a:schemeClr val="tx1"/>
                </a:solidFill>
                <a:latin typeface="Calibri"/>
                <a:cs typeface="Calibri"/>
              </a:rPr>
              <a:t>(ImageNet-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pretranied)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83680" y="2527481"/>
            <a:ext cx="1722385" cy="192478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 semantic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</a:t>
            </a:r>
            <a:endParaRPr sz="403" dirty="0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Girshick, 2015;</a:t>
            </a:r>
            <a:r>
              <a:rPr sz="403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Reproduced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permission.</a:t>
            </a:r>
            <a:endParaRPr sz="403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445637" y="774915"/>
            <a:ext cx="857670" cy="254482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Classify</a:t>
            </a:r>
            <a:r>
              <a:rPr sz="8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8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Calibri"/>
                <a:cs typeface="Calibri"/>
              </a:rPr>
              <a:t>with SVMs</a:t>
            </a:r>
            <a:endParaRPr sz="8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3" name="object 2">
            <a:extLst>
              <a:ext uri="{FF2B5EF4-FFF2-40B4-BE49-F238E27FC236}">
                <a16:creationId xmlns:a16="http://schemas.microsoft.com/office/drawing/2014/main" id="{2E69BA7B-9D3C-FFF3-9E7D-4B80EC39AB56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48904" y="1825072"/>
            <a:ext cx="1822270" cy="862153"/>
            <a:chOff x="1088734" y="2759578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7"/>
                  </a:moveTo>
                  <a:lnTo>
                    <a:pt x="0" y="190527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7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lnTo>
                    <a:pt x="0" y="19052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16060" y="2596250"/>
            <a:ext cx="44756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706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4854" y="1110879"/>
            <a:ext cx="1682046" cy="1568715"/>
            <a:chOff x="1140206" y="1342998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8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8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8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32355" y="1354546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17253" y="966468"/>
            <a:ext cx="535604" cy="653738"/>
            <a:chOff x="3604467" y="1056562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2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2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2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58737" y="121013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2523" y="1311447"/>
            <a:ext cx="535604" cy="653738"/>
            <a:chOff x="1214920" y="1740819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6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6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6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4007" y="155511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0308" y="1703092"/>
            <a:ext cx="1501164" cy="454287"/>
            <a:chOff x="1389041" y="2517634"/>
            <a:chExt cx="2977515" cy="90106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25068" y="1114081"/>
            <a:ext cx="326869" cy="124137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2895">
              <a:spcBef>
                <a:spcPts val="121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850" y="1266222"/>
            <a:ext cx="99148" cy="12424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223978" y="922901"/>
            <a:ext cx="326869" cy="124460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687" rIns="0" bIns="0" rtlCol="0">
            <a:spAutoFit/>
          </a:bodyPr>
          <a:lstStyle/>
          <a:p>
            <a:pPr marL="43216">
              <a:spcBef>
                <a:spcPts val="124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75971" y="930766"/>
            <a:ext cx="1671161" cy="1662197"/>
            <a:chOff x="1539116" y="985748"/>
            <a:chExt cx="3314700" cy="329692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253" y="1272184"/>
              <a:ext cx="196657" cy="2464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45" y="985748"/>
              <a:ext cx="196657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4746" y="2644615"/>
              <a:ext cx="196657" cy="246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033101" y="778622"/>
            <a:ext cx="310542" cy="124137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31517" y="1704993"/>
            <a:ext cx="1134597" cy="438059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Warped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 (224x224</a:t>
            </a:r>
            <a:r>
              <a:rPr sz="907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pixels)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  <a:p>
            <a:pPr marL="253532">
              <a:spcBef>
                <a:spcPts val="124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78987" y="2135826"/>
            <a:ext cx="999175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(RoI)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r>
              <a:rPr sz="907" spc="-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(~2k)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65892" y="1156535"/>
            <a:ext cx="1062884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Forward</a:t>
            </a:r>
            <a:r>
              <a:rPr sz="907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through</a:t>
            </a:r>
            <a:r>
              <a:rPr sz="907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ConvNet </a:t>
            </a:r>
            <a:r>
              <a:rPr sz="907" spc="-15" dirty="0">
                <a:solidFill>
                  <a:schemeClr val="tx1"/>
                </a:solidFill>
                <a:latin typeface="Calibri"/>
                <a:cs typeface="Calibri"/>
              </a:rPr>
              <a:t>(ImageNet-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pretranied)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83680" y="2527481"/>
            <a:ext cx="1722385" cy="192478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 semantic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Girshick, 2015;</a:t>
            </a:r>
            <a:r>
              <a:rPr sz="403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Reproduced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permission.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445637" y="774915"/>
            <a:ext cx="857670" cy="254482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Classify</a:t>
            </a:r>
            <a:r>
              <a:rPr sz="8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8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Calibri"/>
                <a:cs typeface="Calibri"/>
              </a:rPr>
              <a:t>with SVMs</a:t>
            </a:r>
            <a:endParaRPr sz="806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47233" y="1114573"/>
            <a:ext cx="430916" cy="124137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Bbox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reg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60356" y="925480"/>
            <a:ext cx="430916" cy="12446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687" rIns="0" bIns="0" rtlCol="0">
            <a:spAutoFit/>
          </a:bodyPr>
          <a:lstStyle/>
          <a:p>
            <a:pPr marL="43216">
              <a:spcBef>
                <a:spcPts val="123"/>
              </a:spcBef>
            </a:pP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Bbox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reg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77317" y="778622"/>
            <a:ext cx="430916" cy="124137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Bbox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reg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52557" y="952731"/>
            <a:ext cx="1370544" cy="441801"/>
            <a:chOff x="1294326" y="1029316"/>
            <a:chExt cx="2718435" cy="876300"/>
          </a:xfrm>
        </p:grpSpPr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1952" y="1029316"/>
              <a:ext cx="210474" cy="210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8526" y="1319766"/>
              <a:ext cx="210475" cy="210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4326" y="1694816"/>
              <a:ext cx="210475" cy="210475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191272" y="622151"/>
            <a:ext cx="2473127" cy="13047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Predict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Calibri"/>
                <a:cs typeface="Calibri"/>
              </a:rPr>
              <a:t>“corrections”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RoI: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4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numbers: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(dx,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Calibri"/>
                <a:cs typeface="Calibri"/>
              </a:rPr>
              <a:t>dy,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23" dirty="0">
                <a:solidFill>
                  <a:schemeClr val="tx1"/>
                </a:solidFill>
                <a:latin typeface="Calibri"/>
                <a:cs typeface="Calibri"/>
              </a:rPr>
              <a:t>dw,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Calibri"/>
                <a:cs typeface="Calibri"/>
              </a:rPr>
              <a:t>dh)</a:t>
            </a:r>
            <a:endParaRPr sz="806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CBA8359F-3889-E996-5A67-2DAA3FA540AB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48904" y="1825072"/>
            <a:ext cx="1822270" cy="862153"/>
            <a:chOff x="1088734" y="2759578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7"/>
                  </a:moveTo>
                  <a:lnTo>
                    <a:pt x="0" y="190527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7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lnTo>
                    <a:pt x="0" y="19052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16060" y="2596250"/>
            <a:ext cx="44756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706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4854" y="1110879"/>
            <a:ext cx="1682046" cy="1568715"/>
            <a:chOff x="1140206" y="1342998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8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8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8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32355" y="1354546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17253" y="966468"/>
            <a:ext cx="535604" cy="653738"/>
            <a:chOff x="3604467" y="1056562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2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2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2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58737" y="121013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2523" y="1311447"/>
            <a:ext cx="535604" cy="653738"/>
            <a:chOff x="1214920" y="1740819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6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6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6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4007" y="155511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0308" y="1703092"/>
            <a:ext cx="1501164" cy="454287"/>
            <a:chOff x="1389041" y="2517634"/>
            <a:chExt cx="2977515" cy="90106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25068" y="1114081"/>
            <a:ext cx="326869" cy="124137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2895">
              <a:spcBef>
                <a:spcPts val="121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850" y="1266222"/>
            <a:ext cx="99148" cy="12424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223978" y="922901"/>
            <a:ext cx="326869" cy="124460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687" rIns="0" bIns="0" rtlCol="0">
            <a:spAutoFit/>
          </a:bodyPr>
          <a:lstStyle/>
          <a:p>
            <a:pPr marL="43216">
              <a:spcBef>
                <a:spcPts val="124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75971" y="930766"/>
            <a:ext cx="1671161" cy="1662197"/>
            <a:chOff x="1539116" y="985748"/>
            <a:chExt cx="3314700" cy="329692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253" y="1272184"/>
              <a:ext cx="196657" cy="2464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45" y="985748"/>
              <a:ext cx="196657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4746" y="2644615"/>
              <a:ext cx="196657" cy="246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033101" y="778622"/>
            <a:ext cx="310542" cy="124137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31517" y="1704993"/>
            <a:ext cx="1134597" cy="438059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Warped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 (224x224</a:t>
            </a:r>
            <a:r>
              <a:rPr sz="907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pixels)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53532">
              <a:spcBef>
                <a:spcPts val="124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78987" y="2135826"/>
            <a:ext cx="999175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(RoI)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r>
              <a:rPr sz="907" spc="-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(~2k)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65892" y="1156535"/>
            <a:ext cx="710084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Forward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each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region</a:t>
            </a:r>
            <a:r>
              <a:rPr sz="907" spc="-4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through ConvNet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83680" y="2527481"/>
            <a:ext cx="1722385" cy="192478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 semantic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Girshick, 2015;</a:t>
            </a:r>
            <a:r>
              <a:rPr sz="403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Reproduced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permission.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445637" y="774915"/>
            <a:ext cx="857670" cy="254482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Classify</a:t>
            </a:r>
            <a:r>
              <a:rPr sz="8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8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Calibri"/>
                <a:cs typeface="Calibri"/>
              </a:rPr>
              <a:t>with SVMs</a:t>
            </a:r>
            <a:endParaRPr sz="8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47233" y="1114573"/>
            <a:ext cx="430916" cy="124137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Bbox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reg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60356" y="925480"/>
            <a:ext cx="430916" cy="12446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687" rIns="0" bIns="0" rtlCol="0">
            <a:spAutoFit/>
          </a:bodyPr>
          <a:lstStyle/>
          <a:p>
            <a:pPr marL="43216">
              <a:spcBef>
                <a:spcPts val="123"/>
              </a:spcBef>
            </a:pP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Bbox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reg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77317" y="778622"/>
            <a:ext cx="430916" cy="124137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Bbox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reg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52557" y="952731"/>
            <a:ext cx="1370544" cy="441801"/>
            <a:chOff x="1294326" y="1029316"/>
            <a:chExt cx="2718435" cy="876300"/>
          </a:xfrm>
        </p:grpSpPr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1952" y="1029316"/>
              <a:ext cx="210474" cy="210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8526" y="1319766"/>
              <a:ext cx="210475" cy="210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4326" y="1694816"/>
              <a:ext cx="210475" cy="210475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3376518" y="810828"/>
            <a:ext cx="1203748" cy="56482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b="1" dirty="0">
                <a:solidFill>
                  <a:srgbClr val="CC0000"/>
                </a:solidFill>
                <a:latin typeface="Arial"/>
                <a:cs typeface="Arial"/>
              </a:rPr>
              <a:t>Problem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  <a:r>
              <a:rPr sz="907" spc="-38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Very</a:t>
            </a:r>
            <a:r>
              <a:rPr sz="907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slow!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Need</a:t>
            </a:r>
            <a:r>
              <a:rPr sz="907" spc="-8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907" spc="-8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do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spc="-12" dirty="0">
                <a:solidFill>
                  <a:srgbClr val="CC0000"/>
                </a:solidFill>
                <a:latin typeface="Arial"/>
                <a:cs typeface="Arial"/>
              </a:rPr>
              <a:t>~2k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independent</a:t>
            </a:r>
            <a:r>
              <a:rPr sz="907" spc="-28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forward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passes</a:t>
            </a:r>
            <a:r>
              <a:rPr sz="907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each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 image!</a:t>
            </a:r>
            <a:endParaRPr sz="907">
              <a:latin typeface="Arial"/>
              <a:cs typeface="Arial"/>
            </a:endParaRPr>
          </a:p>
        </p:txBody>
      </p:sp>
      <p:sp>
        <p:nvSpPr>
          <p:cNvPr id="78" name="object 69">
            <a:extLst>
              <a:ext uri="{FF2B5EF4-FFF2-40B4-BE49-F238E27FC236}">
                <a16:creationId xmlns:a16="http://schemas.microsoft.com/office/drawing/2014/main" id="{BAFBAC2F-7CCA-9F96-6A9C-DA1AB028ACF8}"/>
              </a:ext>
            </a:extLst>
          </p:cNvPr>
          <p:cNvSpPr txBox="1"/>
          <p:nvPr/>
        </p:nvSpPr>
        <p:spPr>
          <a:xfrm>
            <a:off x="1191272" y="622151"/>
            <a:ext cx="2473127" cy="13047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Predict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Calibri"/>
                <a:cs typeface="Calibri"/>
              </a:rPr>
              <a:t>“corrections”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RoI: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4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numbers: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(dx,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Calibri"/>
                <a:cs typeface="Calibri"/>
              </a:rPr>
              <a:t>dy,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23" dirty="0">
                <a:solidFill>
                  <a:schemeClr val="tx1"/>
                </a:solidFill>
                <a:latin typeface="Calibri"/>
                <a:cs typeface="Calibri"/>
              </a:rPr>
              <a:t>dw,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Calibri"/>
                <a:cs typeface="Calibri"/>
              </a:rPr>
              <a:t>dh)</a:t>
            </a:r>
            <a:endParaRPr sz="806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67FE1103-5BF0-F395-B35A-347D10FA4115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889" y="396791"/>
            <a:ext cx="1221240" cy="221909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6402">
              <a:spcBef>
                <a:spcPts val="50"/>
              </a:spcBef>
            </a:pPr>
            <a:r>
              <a:rPr dirty="0">
                <a:solidFill>
                  <a:srgbClr val="FF0000"/>
                </a:solidFill>
              </a:rPr>
              <a:t>“Slow”</a:t>
            </a:r>
            <a:r>
              <a:rPr spc="-38" dirty="0">
                <a:solidFill>
                  <a:srgbClr val="FF0000"/>
                </a:solidFill>
              </a:rPr>
              <a:t> </a:t>
            </a:r>
            <a:r>
              <a:rPr spc="-12" dirty="0">
                <a:solidFill>
                  <a:schemeClr val="tx1"/>
                </a:solidFill>
              </a:rPr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8904" y="1825072"/>
            <a:ext cx="1822270" cy="862153"/>
            <a:chOff x="1088734" y="2759578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7"/>
                  </a:moveTo>
                  <a:lnTo>
                    <a:pt x="0" y="190527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7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lnTo>
                    <a:pt x="0" y="19052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16060" y="2596250"/>
            <a:ext cx="44756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706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4854" y="1110879"/>
            <a:ext cx="1682046" cy="1568715"/>
            <a:chOff x="1140206" y="1342998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8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8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8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32355" y="1354546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17253" y="966468"/>
            <a:ext cx="535604" cy="653738"/>
            <a:chOff x="3604467" y="1056562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2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2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2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58737" y="121013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2523" y="1311447"/>
            <a:ext cx="535604" cy="653738"/>
            <a:chOff x="1214920" y="1740819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6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6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6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4007" y="1555115"/>
            <a:ext cx="320146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112361" marR="2561" indent="-106279">
              <a:spcBef>
                <a:spcPts val="50"/>
              </a:spcBef>
            </a:pP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ConvN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0308" y="1703092"/>
            <a:ext cx="1501164" cy="454287"/>
            <a:chOff x="1389041" y="2517634"/>
            <a:chExt cx="2977515" cy="90106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25068" y="1114081"/>
            <a:ext cx="326869" cy="124137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2895">
              <a:spcBef>
                <a:spcPts val="121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850" y="1266222"/>
            <a:ext cx="99148" cy="12424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223978" y="922901"/>
            <a:ext cx="326869" cy="124460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687" rIns="0" bIns="0" rtlCol="0">
            <a:spAutoFit/>
          </a:bodyPr>
          <a:lstStyle/>
          <a:p>
            <a:pPr marL="43216">
              <a:spcBef>
                <a:spcPts val="124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75971" y="930766"/>
            <a:ext cx="1671161" cy="1662197"/>
            <a:chOff x="1539116" y="985748"/>
            <a:chExt cx="3314700" cy="3296920"/>
          </a:xfrm>
        </p:grpSpPr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0253" y="1272184"/>
              <a:ext cx="196657" cy="2464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6545" y="985748"/>
              <a:ext cx="196657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4746" y="2644615"/>
              <a:ext cx="196657" cy="246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033101" y="778622"/>
            <a:ext cx="310542" cy="124137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SVMs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31517" y="1704993"/>
            <a:ext cx="1134597" cy="438059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Warped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r>
              <a:rPr sz="907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 (224x224</a:t>
            </a:r>
            <a:r>
              <a:rPr sz="907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pixels)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  <a:p>
            <a:pPr marL="253532">
              <a:spcBef>
                <a:spcPts val="124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907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78987" y="2135826"/>
            <a:ext cx="999175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(RoI)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r>
              <a:rPr sz="907" spc="-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(~2k)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65892" y="1156535"/>
            <a:ext cx="710084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Forward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each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region</a:t>
            </a:r>
            <a:r>
              <a:rPr sz="907" spc="-4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through ConvNet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83680" y="2527481"/>
            <a:ext cx="1722385" cy="192478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72987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 semantic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Girshick, 2015;</a:t>
            </a:r>
            <a:r>
              <a:rPr sz="403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Reproduced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 permission.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445637" y="774915"/>
            <a:ext cx="857670" cy="254482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Classify</a:t>
            </a:r>
            <a:r>
              <a:rPr sz="8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8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Calibri"/>
                <a:cs typeface="Calibri"/>
              </a:rPr>
              <a:t>with SVMs</a:t>
            </a:r>
            <a:endParaRPr sz="8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47233" y="1114573"/>
            <a:ext cx="430916" cy="124137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Bbox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reg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60356" y="925480"/>
            <a:ext cx="430916" cy="12446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687" rIns="0" bIns="0" rtlCol="0">
            <a:spAutoFit/>
          </a:bodyPr>
          <a:lstStyle/>
          <a:p>
            <a:pPr marL="43216">
              <a:spcBef>
                <a:spcPts val="123"/>
              </a:spcBef>
            </a:pP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Bbox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reg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77317" y="778622"/>
            <a:ext cx="430916" cy="124137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Bbox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reg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10404" y="952731"/>
            <a:ext cx="1812666" cy="1622499"/>
            <a:chOff x="417330" y="1029316"/>
            <a:chExt cx="3595370" cy="3218180"/>
          </a:xfrm>
        </p:grpSpPr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1951" y="1029316"/>
              <a:ext cx="210474" cy="210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8526" y="1319766"/>
              <a:ext cx="210475" cy="210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4326" y="1694816"/>
              <a:ext cx="210475" cy="21047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36380" y="2563545"/>
              <a:ext cx="715645" cy="1602740"/>
            </a:xfrm>
            <a:custGeom>
              <a:avLst/>
              <a:gdLst/>
              <a:ahLst/>
              <a:cxnLst/>
              <a:rect l="l" t="t" r="r" b="b"/>
              <a:pathLst>
                <a:path w="715644" h="1602739">
                  <a:moveTo>
                    <a:pt x="560419" y="0"/>
                  </a:moveTo>
                  <a:lnTo>
                    <a:pt x="556170" y="1609"/>
                  </a:lnTo>
                  <a:lnTo>
                    <a:pt x="553180" y="2764"/>
                  </a:lnTo>
                  <a:lnTo>
                    <a:pt x="550194" y="3939"/>
                  </a:lnTo>
                  <a:lnTo>
                    <a:pt x="547213" y="5135"/>
                  </a:lnTo>
                  <a:lnTo>
                    <a:pt x="541250" y="7526"/>
                  </a:lnTo>
                  <a:lnTo>
                    <a:pt x="502850" y="24575"/>
                  </a:lnTo>
                  <a:lnTo>
                    <a:pt x="447856" y="53356"/>
                  </a:lnTo>
                  <a:lnTo>
                    <a:pt x="402808" y="80990"/>
                  </a:lnTo>
                  <a:lnTo>
                    <a:pt x="359121" y="111535"/>
                  </a:lnTo>
                  <a:lnTo>
                    <a:pt x="316993" y="144811"/>
                  </a:lnTo>
                  <a:lnTo>
                    <a:pt x="276617" y="180634"/>
                  </a:lnTo>
                  <a:lnTo>
                    <a:pt x="238191" y="218824"/>
                  </a:lnTo>
                  <a:lnTo>
                    <a:pt x="204621" y="256018"/>
                  </a:lnTo>
                  <a:lnTo>
                    <a:pt x="173031" y="294930"/>
                  </a:lnTo>
                  <a:lnTo>
                    <a:pt x="143578" y="335417"/>
                  </a:lnTo>
                  <a:lnTo>
                    <a:pt x="116414" y="377335"/>
                  </a:lnTo>
                  <a:lnTo>
                    <a:pt x="91693" y="420541"/>
                  </a:lnTo>
                  <a:lnTo>
                    <a:pt x="69570" y="464893"/>
                  </a:lnTo>
                  <a:lnTo>
                    <a:pt x="50198" y="510247"/>
                  </a:lnTo>
                  <a:lnTo>
                    <a:pt x="33732" y="556459"/>
                  </a:lnTo>
                  <a:lnTo>
                    <a:pt x="20325" y="603388"/>
                  </a:lnTo>
                  <a:lnTo>
                    <a:pt x="10131" y="650889"/>
                  </a:lnTo>
                  <a:lnTo>
                    <a:pt x="3305" y="698819"/>
                  </a:lnTo>
                  <a:lnTo>
                    <a:pt x="0" y="747036"/>
                  </a:lnTo>
                  <a:lnTo>
                    <a:pt x="369" y="795395"/>
                  </a:lnTo>
                  <a:lnTo>
                    <a:pt x="4519" y="843755"/>
                  </a:lnTo>
                  <a:lnTo>
                    <a:pt x="12357" y="891972"/>
                  </a:lnTo>
                  <a:lnTo>
                    <a:pt x="23743" y="939902"/>
                  </a:lnTo>
                  <a:lnTo>
                    <a:pt x="38537" y="987403"/>
                  </a:lnTo>
                  <a:lnTo>
                    <a:pt x="56597" y="1034331"/>
                  </a:lnTo>
                  <a:lnTo>
                    <a:pt x="77783" y="1080544"/>
                  </a:lnTo>
                  <a:lnTo>
                    <a:pt x="101955" y="1125898"/>
                  </a:lnTo>
                  <a:lnTo>
                    <a:pt x="128972" y="1170249"/>
                  </a:lnTo>
                  <a:lnTo>
                    <a:pt x="158693" y="1213456"/>
                  </a:lnTo>
                  <a:lnTo>
                    <a:pt x="190978" y="1255374"/>
                  </a:lnTo>
                  <a:lnTo>
                    <a:pt x="225687" y="1295861"/>
                  </a:lnTo>
                  <a:lnTo>
                    <a:pt x="262677" y="1334773"/>
                  </a:lnTo>
                  <a:lnTo>
                    <a:pt x="301810" y="1371967"/>
                  </a:lnTo>
                  <a:lnTo>
                    <a:pt x="339943" y="1404842"/>
                  </a:lnTo>
                  <a:lnTo>
                    <a:pt x="379688" y="1435997"/>
                  </a:lnTo>
                  <a:lnTo>
                    <a:pt x="420935" y="1465318"/>
                  </a:lnTo>
                  <a:lnTo>
                    <a:pt x="463569" y="1492691"/>
                  </a:lnTo>
                  <a:lnTo>
                    <a:pt x="507479" y="1518001"/>
                  </a:lnTo>
                  <a:lnTo>
                    <a:pt x="552552" y="1541134"/>
                  </a:lnTo>
                  <a:lnTo>
                    <a:pt x="598675" y="1561974"/>
                  </a:lnTo>
                  <a:lnTo>
                    <a:pt x="639806" y="1578239"/>
                  </a:lnTo>
                  <a:lnTo>
                    <a:pt x="681579" y="1592584"/>
                  </a:lnTo>
                  <a:lnTo>
                    <a:pt x="713285" y="1602037"/>
                  </a:lnTo>
                  <a:lnTo>
                    <a:pt x="715074" y="1602524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5842" y="2482700"/>
              <a:ext cx="219785" cy="1616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3727" y="4084689"/>
              <a:ext cx="218027" cy="162759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376518" y="810828"/>
            <a:ext cx="1203748" cy="56482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b="1" dirty="0">
                <a:solidFill>
                  <a:srgbClr val="CC0000"/>
                </a:solidFill>
                <a:latin typeface="Arial"/>
                <a:cs typeface="Arial"/>
              </a:rPr>
              <a:t>Problem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  <a:r>
              <a:rPr sz="907" spc="-38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Very</a:t>
            </a:r>
            <a:r>
              <a:rPr sz="907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slow!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Need</a:t>
            </a:r>
            <a:r>
              <a:rPr sz="907" spc="-8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907" spc="-8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do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spc="-12" dirty="0">
                <a:solidFill>
                  <a:srgbClr val="CC0000"/>
                </a:solidFill>
                <a:latin typeface="Arial"/>
                <a:cs typeface="Arial"/>
              </a:rPr>
              <a:t>~2k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independent</a:t>
            </a:r>
            <a:r>
              <a:rPr sz="907" spc="-28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forward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passes</a:t>
            </a:r>
            <a:r>
              <a:rPr sz="907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CC0000"/>
                </a:solidFill>
                <a:latin typeface="Arial"/>
                <a:cs typeface="Arial"/>
              </a:rPr>
              <a:t>each</a:t>
            </a:r>
            <a:r>
              <a:rPr sz="907" spc="-5" dirty="0">
                <a:solidFill>
                  <a:srgbClr val="CC0000"/>
                </a:solidFill>
                <a:latin typeface="Arial"/>
                <a:cs typeface="Arial"/>
              </a:rPr>
              <a:t> image!</a:t>
            </a:r>
            <a:endParaRPr sz="907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509668" y="1481471"/>
            <a:ext cx="1081773" cy="70441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b="1" dirty="0">
                <a:solidFill>
                  <a:srgbClr val="1155CC"/>
                </a:solidFill>
                <a:latin typeface="Arial"/>
                <a:cs typeface="Arial"/>
              </a:rPr>
              <a:t>Idea: </a:t>
            </a:r>
            <a:r>
              <a:rPr sz="907" dirty="0">
                <a:solidFill>
                  <a:srgbClr val="1155CC"/>
                </a:solidFill>
                <a:latin typeface="Arial"/>
                <a:cs typeface="Arial"/>
              </a:rPr>
              <a:t>Pass</a:t>
            </a:r>
            <a:r>
              <a:rPr sz="907" spc="-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907" spc="-12" dirty="0">
                <a:solidFill>
                  <a:srgbClr val="1155CC"/>
                </a:solidFill>
                <a:latin typeface="Arial"/>
                <a:cs typeface="Arial"/>
              </a:rPr>
              <a:t>the </a:t>
            </a:r>
            <a:r>
              <a:rPr sz="907" dirty="0">
                <a:solidFill>
                  <a:srgbClr val="1155CC"/>
                </a:solidFill>
                <a:latin typeface="Arial"/>
                <a:cs typeface="Arial"/>
              </a:rPr>
              <a:t>image</a:t>
            </a:r>
            <a:r>
              <a:rPr sz="907" spc="-12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rgbClr val="1155CC"/>
                </a:solidFill>
                <a:latin typeface="Arial"/>
                <a:cs typeface="Arial"/>
              </a:rPr>
              <a:t>through </a:t>
            </a:r>
            <a:r>
              <a:rPr sz="907" dirty="0">
                <a:solidFill>
                  <a:srgbClr val="1155CC"/>
                </a:solidFill>
                <a:latin typeface="Arial"/>
                <a:cs typeface="Arial"/>
              </a:rPr>
              <a:t>convnet</a:t>
            </a:r>
            <a:r>
              <a:rPr sz="907" spc="-18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rgbClr val="1155CC"/>
                </a:solidFill>
                <a:latin typeface="Arial"/>
                <a:cs typeface="Arial"/>
              </a:rPr>
              <a:t>before </a:t>
            </a:r>
            <a:r>
              <a:rPr sz="907" dirty="0">
                <a:solidFill>
                  <a:srgbClr val="1155CC"/>
                </a:solidFill>
                <a:latin typeface="Arial"/>
                <a:cs typeface="Arial"/>
              </a:rPr>
              <a:t>cropping!</a:t>
            </a:r>
            <a:r>
              <a:rPr sz="907" spc="-18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1155CC"/>
                </a:solidFill>
                <a:latin typeface="Arial"/>
                <a:cs typeface="Arial"/>
              </a:rPr>
              <a:t>Crop</a:t>
            </a:r>
            <a:r>
              <a:rPr sz="907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907" spc="-12" dirty="0">
                <a:solidFill>
                  <a:srgbClr val="1155CC"/>
                </a:solidFill>
                <a:latin typeface="Arial"/>
                <a:cs typeface="Arial"/>
              </a:rPr>
              <a:t>the </a:t>
            </a:r>
            <a:r>
              <a:rPr sz="907" dirty="0">
                <a:solidFill>
                  <a:srgbClr val="1155CC"/>
                </a:solidFill>
                <a:latin typeface="Arial"/>
                <a:cs typeface="Arial"/>
              </a:rPr>
              <a:t>conv</a:t>
            </a:r>
            <a:r>
              <a:rPr sz="907" spc="-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1155CC"/>
                </a:solidFill>
                <a:latin typeface="Arial"/>
                <a:cs typeface="Arial"/>
              </a:rPr>
              <a:t>feature</a:t>
            </a:r>
            <a:r>
              <a:rPr sz="907" spc="-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rgbClr val="1155CC"/>
                </a:solidFill>
                <a:latin typeface="Arial"/>
                <a:cs typeface="Arial"/>
              </a:rPr>
              <a:t>instead!</a:t>
            </a:r>
            <a:endParaRPr sz="907">
              <a:latin typeface="Arial"/>
              <a:cs typeface="Arial"/>
            </a:endParaRPr>
          </a:p>
        </p:txBody>
      </p:sp>
      <p:sp>
        <p:nvSpPr>
          <p:cNvPr id="79" name="object 69">
            <a:extLst>
              <a:ext uri="{FF2B5EF4-FFF2-40B4-BE49-F238E27FC236}">
                <a16:creationId xmlns:a16="http://schemas.microsoft.com/office/drawing/2014/main" id="{57733AED-7DF4-F0F6-F3A6-892610E13A12}"/>
              </a:ext>
            </a:extLst>
          </p:cNvPr>
          <p:cNvSpPr txBox="1"/>
          <p:nvPr/>
        </p:nvSpPr>
        <p:spPr>
          <a:xfrm>
            <a:off x="1191272" y="622151"/>
            <a:ext cx="2473127" cy="13047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Predict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Calibri"/>
                <a:cs typeface="Calibri"/>
              </a:rPr>
              <a:t>“corrections”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RoI: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4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numbers: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dirty="0">
                <a:solidFill>
                  <a:schemeClr val="tx1"/>
                </a:solidFill>
                <a:latin typeface="Calibri"/>
                <a:cs typeface="Calibri"/>
              </a:rPr>
              <a:t>(dx,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Calibri"/>
                <a:cs typeface="Calibri"/>
              </a:rPr>
              <a:t>dy,</a:t>
            </a:r>
            <a:r>
              <a:rPr sz="8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23" dirty="0">
                <a:solidFill>
                  <a:schemeClr val="tx1"/>
                </a:solidFill>
                <a:latin typeface="Calibri"/>
                <a:cs typeface="Calibri"/>
              </a:rPr>
              <a:t>dw,</a:t>
            </a:r>
            <a:r>
              <a:rPr sz="8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Calibri"/>
                <a:cs typeface="Calibri"/>
              </a:rPr>
              <a:t>dh)</a:t>
            </a:r>
            <a:endParaRPr sz="806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2E1B5575-D527-CB6A-D408-54B5A22119D6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1335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238" y="480506"/>
            <a:ext cx="3135639" cy="268822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C0A792AE-36A3-5302-12C5-D99259A6CBB5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AE479FA1-1278-3C70-502F-0E0A9032EE61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46B13248-A2F5-2C61-177B-1D448647292B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4B0B9885-0ECB-7D59-5314-E3BC94D9D2BC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862EF8D-063F-8F41-E014-9089EA2861BD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9605" y="1281062"/>
            <a:ext cx="1313801" cy="13854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7686" y="1157128"/>
            <a:ext cx="742738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“Slow”</a:t>
            </a:r>
            <a:r>
              <a:rPr sz="907" spc="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6702" y="2090111"/>
            <a:ext cx="1770726" cy="590349"/>
            <a:chOff x="945523" y="3285275"/>
            <a:chExt cx="3512185" cy="11709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73" y="3291625"/>
              <a:ext cx="3499479" cy="11578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1873" y="3291625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4"/>
                  </a:moveTo>
                  <a:lnTo>
                    <a:pt x="1070202" y="0"/>
                  </a:lnTo>
                  <a:lnTo>
                    <a:pt x="3499479" y="0"/>
                  </a:lnTo>
                  <a:lnTo>
                    <a:pt x="2429276" y="1157864"/>
                  </a:lnTo>
                  <a:lnTo>
                    <a:pt x="0" y="1157864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37892" y="2377236"/>
            <a:ext cx="571781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907" spc="-3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17" y="2711406"/>
            <a:ext cx="1921195" cy="49074"/>
          </a:xfrm>
          <a:prstGeom prst="rect">
            <a:avLst/>
          </a:prstGeom>
        </p:spPr>
        <p:txBody>
          <a:bodyPr vert="horz" wrap="square" lIns="0" tIns="2561" rIns="0" bIns="0" rtlCol="0">
            <a:spAutoFit/>
          </a:bodyPr>
          <a:lstStyle/>
          <a:p>
            <a:pPr marL="6402">
              <a:spcBef>
                <a:spcPts val="20"/>
              </a:spcBef>
            </a:pP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“Fast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R-CNN”,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ICCV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copyright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2015;</a:t>
            </a:r>
            <a:r>
              <a:rPr sz="302" spc="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Reproduced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permission.</a:t>
            </a:r>
            <a:endParaRPr sz="302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62AAA7C-6142-791A-5C54-6463F22A5951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9605" y="1281062"/>
            <a:ext cx="1313801" cy="13854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7686" y="1157128"/>
            <a:ext cx="742738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“Slow”</a:t>
            </a:r>
            <a:r>
              <a:rPr sz="907" spc="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6702" y="1797755"/>
            <a:ext cx="1770726" cy="882642"/>
            <a:chOff x="945523" y="2705395"/>
            <a:chExt cx="3512185" cy="17506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73" y="3291624"/>
              <a:ext cx="3499479" cy="11578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1873" y="3291624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9" y="0"/>
                  </a:lnTo>
                  <a:lnTo>
                    <a:pt x="2429275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3061549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5" y="1049412"/>
                  </a:moveTo>
                  <a:lnTo>
                    <a:pt x="0" y="1049412"/>
                  </a:lnTo>
                  <a:lnTo>
                    <a:pt x="0" y="0"/>
                  </a:lnTo>
                  <a:lnTo>
                    <a:pt x="1686525" y="0"/>
                  </a:lnTo>
                  <a:lnTo>
                    <a:pt x="1686525" y="1049412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4" y="0"/>
                  </a:lnTo>
                  <a:lnTo>
                    <a:pt x="349804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5" y="349804"/>
                  </a:moveTo>
                  <a:lnTo>
                    <a:pt x="0" y="349804"/>
                  </a:lnTo>
                  <a:lnTo>
                    <a:pt x="349804" y="0"/>
                  </a:lnTo>
                  <a:lnTo>
                    <a:pt x="2036330" y="0"/>
                  </a:lnTo>
                  <a:lnTo>
                    <a:pt x="1686525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4" y="0"/>
                  </a:lnTo>
                  <a:lnTo>
                    <a:pt x="2036330" y="0"/>
                  </a:lnTo>
                  <a:lnTo>
                    <a:pt x="2036330" y="1049412"/>
                  </a:lnTo>
                  <a:lnTo>
                    <a:pt x="1686525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5" y="349804"/>
                  </a:lnTo>
                  <a:lnTo>
                    <a:pt x="2036330" y="0"/>
                  </a:lnTo>
                </a:path>
                <a:path w="2036445" h="1399539">
                  <a:moveTo>
                    <a:pt x="1686525" y="349804"/>
                  </a:moveTo>
                  <a:lnTo>
                    <a:pt x="1686525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93359" y="2161690"/>
            <a:ext cx="415549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2742" y="1593785"/>
            <a:ext cx="1033110" cy="300617"/>
            <a:chOff x="1731057" y="2300828"/>
            <a:chExt cx="2049145" cy="596265"/>
          </a:xfrm>
        </p:grpSpPr>
        <p:sp>
          <p:nvSpPr>
            <p:cNvPr id="14" name="object 14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4362" y="2661568"/>
              <a:ext cx="191445" cy="23524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37892" y="2377236"/>
            <a:ext cx="571781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907" spc="-3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817" y="2711406"/>
            <a:ext cx="1921195" cy="49074"/>
          </a:xfrm>
          <a:prstGeom prst="rect">
            <a:avLst/>
          </a:prstGeom>
        </p:spPr>
        <p:txBody>
          <a:bodyPr vert="horz" wrap="square" lIns="0" tIns="2561" rIns="0" bIns="0" rtlCol="0">
            <a:spAutoFit/>
          </a:bodyPr>
          <a:lstStyle/>
          <a:p>
            <a:pPr marL="6402">
              <a:spcBef>
                <a:spcPts val="20"/>
              </a:spcBef>
            </a:pP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“Fast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R-CNN”,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ICCV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copyright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2015;</a:t>
            </a:r>
            <a:r>
              <a:rPr sz="302" spc="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Reproduced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permission.</a:t>
            </a:r>
            <a:endParaRPr sz="302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39403" y="1835248"/>
            <a:ext cx="640612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Run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whole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 through</a:t>
            </a:r>
            <a:r>
              <a:rPr sz="7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4726" y="1636140"/>
            <a:ext cx="618522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“conv5”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features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17" y="1904177"/>
            <a:ext cx="673587" cy="56482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“Backbone” network: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AlexNet,</a:t>
            </a:r>
            <a:r>
              <a:rPr sz="907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VGG,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ResNet,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etc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12B921C-B951-880D-6E72-75C7B9021B3E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9605" y="1281062"/>
            <a:ext cx="1313801" cy="13854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7686" y="1157128"/>
            <a:ext cx="742738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“Slow”</a:t>
            </a:r>
            <a:r>
              <a:rPr sz="907" spc="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6702" y="1797755"/>
            <a:ext cx="1770726" cy="882642"/>
            <a:chOff x="945523" y="2705395"/>
            <a:chExt cx="3512185" cy="17506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73" y="3291624"/>
              <a:ext cx="3499479" cy="11578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1873" y="3291624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9" y="0"/>
                  </a:lnTo>
                  <a:lnTo>
                    <a:pt x="2429275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3061549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5" y="1049412"/>
                  </a:moveTo>
                  <a:lnTo>
                    <a:pt x="0" y="1049412"/>
                  </a:lnTo>
                  <a:lnTo>
                    <a:pt x="0" y="0"/>
                  </a:lnTo>
                  <a:lnTo>
                    <a:pt x="1686525" y="0"/>
                  </a:lnTo>
                  <a:lnTo>
                    <a:pt x="1686525" y="1049412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4" y="0"/>
                  </a:lnTo>
                  <a:lnTo>
                    <a:pt x="349804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5" y="349804"/>
                  </a:moveTo>
                  <a:lnTo>
                    <a:pt x="0" y="349804"/>
                  </a:lnTo>
                  <a:lnTo>
                    <a:pt x="349804" y="0"/>
                  </a:lnTo>
                  <a:lnTo>
                    <a:pt x="2036330" y="0"/>
                  </a:lnTo>
                  <a:lnTo>
                    <a:pt x="1686525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4" y="0"/>
                  </a:lnTo>
                  <a:lnTo>
                    <a:pt x="2036330" y="0"/>
                  </a:lnTo>
                  <a:lnTo>
                    <a:pt x="2036330" y="1049412"/>
                  </a:lnTo>
                  <a:lnTo>
                    <a:pt x="1686525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5" y="349804"/>
                  </a:lnTo>
                  <a:lnTo>
                    <a:pt x="2036330" y="0"/>
                  </a:lnTo>
                </a:path>
                <a:path w="2036445" h="1399539">
                  <a:moveTo>
                    <a:pt x="1686525" y="349804"/>
                  </a:moveTo>
                  <a:lnTo>
                    <a:pt x="1686525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93359" y="2161690"/>
            <a:ext cx="415549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2742" y="1593785"/>
            <a:ext cx="1033110" cy="300617"/>
            <a:chOff x="1731057" y="2300828"/>
            <a:chExt cx="2049145" cy="596265"/>
          </a:xfrm>
        </p:grpSpPr>
        <p:sp>
          <p:nvSpPr>
            <p:cNvPr id="14" name="object 14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4362" y="2661568"/>
              <a:ext cx="191445" cy="2352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23958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85" y="219228"/>
                  </a:moveTo>
                  <a:lnTo>
                    <a:pt x="0" y="219228"/>
                  </a:ln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923958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28"/>
                  </a:move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lnTo>
                    <a:pt x="0" y="21922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472933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701" y="89373"/>
                  </a:moveTo>
                  <a:lnTo>
                    <a:pt x="0" y="89373"/>
                  </a:lnTo>
                  <a:lnTo>
                    <a:pt x="82606" y="0"/>
                  </a:lnTo>
                  <a:lnTo>
                    <a:pt x="643307" y="0"/>
                  </a:lnTo>
                  <a:lnTo>
                    <a:pt x="560701" y="89373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472933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3"/>
                  </a:moveTo>
                  <a:lnTo>
                    <a:pt x="82606" y="0"/>
                  </a:lnTo>
                  <a:lnTo>
                    <a:pt x="643307" y="0"/>
                  </a:lnTo>
                  <a:lnTo>
                    <a:pt x="560701" y="89373"/>
                  </a:lnTo>
                  <a:lnTo>
                    <a:pt x="0" y="89373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1" y="257057"/>
                  </a:moveTo>
                  <a:lnTo>
                    <a:pt x="0" y="257057"/>
                  </a:lnTo>
                  <a:lnTo>
                    <a:pt x="237595" y="0"/>
                  </a:lnTo>
                  <a:lnTo>
                    <a:pt x="503718" y="0"/>
                  </a:lnTo>
                  <a:lnTo>
                    <a:pt x="266121" y="2570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7"/>
                  </a:moveTo>
                  <a:lnTo>
                    <a:pt x="237595" y="0"/>
                  </a:lnTo>
                  <a:lnTo>
                    <a:pt x="503718" y="0"/>
                  </a:lnTo>
                  <a:lnTo>
                    <a:pt x="266121" y="257057"/>
                  </a:lnTo>
                  <a:lnTo>
                    <a:pt x="0" y="25705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37892" y="2377236"/>
            <a:ext cx="571781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907" spc="-3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39403" y="1835248"/>
            <a:ext cx="640612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Run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whole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 through</a:t>
            </a:r>
            <a:r>
              <a:rPr sz="7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84726" y="1636140"/>
            <a:ext cx="618522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“conv5”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features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6315" y="1687223"/>
            <a:ext cx="396340" cy="41619"/>
            <a:chOff x="1341450" y="2486159"/>
            <a:chExt cx="786130" cy="82550"/>
          </a:xfrm>
        </p:grpSpPr>
        <p:sp>
          <p:nvSpPr>
            <p:cNvPr id="27" name="object 27"/>
            <p:cNvSpPr/>
            <p:nvPr/>
          </p:nvSpPr>
          <p:spPr>
            <a:xfrm>
              <a:off x="1341450" y="2527149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613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1538" y="2486159"/>
              <a:ext cx="105500" cy="8198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6817" y="1904177"/>
            <a:ext cx="673587" cy="56482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“Backbone” network: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AlexNet,</a:t>
            </a:r>
            <a:r>
              <a:rPr sz="907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VGG,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ResNet,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etc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817" y="2711406"/>
            <a:ext cx="1921195" cy="49074"/>
          </a:xfrm>
          <a:prstGeom prst="rect">
            <a:avLst/>
          </a:prstGeom>
        </p:spPr>
        <p:txBody>
          <a:bodyPr vert="horz" wrap="square" lIns="0" tIns="2561" rIns="0" bIns="0" rtlCol="0">
            <a:spAutoFit/>
          </a:bodyPr>
          <a:lstStyle/>
          <a:p>
            <a:pPr marL="6402">
              <a:spcBef>
                <a:spcPts val="20"/>
              </a:spcBef>
            </a:pP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“Fast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R-CNN”,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ICCV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copyright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2015;</a:t>
            </a:r>
            <a:r>
              <a:rPr sz="302" spc="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Reproduced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permission.</a:t>
            </a:r>
            <a:endParaRPr sz="302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047" y="1212523"/>
            <a:ext cx="753623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of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</a:t>
            </a:r>
            <a:r>
              <a:rPr sz="907" spc="-3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(RoIs)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047" y="1627432"/>
            <a:ext cx="381934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EFA0D061-01C1-DD23-6A55-DD3D06523F57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9605" y="1281062"/>
            <a:ext cx="1313801" cy="13854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7686" y="1157128"/>
            <a:ext cx="742738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“Slow”</a:t>
            </a:r>
            <a:r>
              <a:rPr sz="907" spc="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6702" y="1797755"/>
            <a:ext cx="1770726" cy="882642"/>
            <a:chOff x="945523" y="2705395"/>
            <a:chExt cx="3512185" cy="17506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73" y="3291624"/>
              <a:ext cx="3499478" cy="11578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1873" y="3291624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8" y="0"/>
                  </a:lnTo>
                  <a:lnTo>
                    <a:pt x="2429275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3061550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5" y="1049411"/>
                  </a:moveTo>
                  <a:lnTo>
                    <a:pt x="0" y="1049411"/>
                  </a:lnTo>
                  <a:lnTo>
                    <a:pt x="0" y="0"/>
                  </a:lnTo>
                  <a:lnTo>
                    <a:pt x="1686525" y="0"/>
                  </a:lnTo>
                  <a:lnTo>
                    <a:pt x="1686525" y="1049411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349803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5" y="349804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2036329" y="0"/>
                  </a:lnTo>
                  <a:lnTo>
                    <a:pt x="1686525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3" y="0"/>
                  </a:lnTo>
                  <a:lnTo>
                    <a:pt x="2036329" y="0"/>
                  </a:lnTo>
                  <a:lnTo>
                    <a:pt x="2036329" y="1049412"/>
                  </a:lnTo>
                  <a:lnTo>
                    <a:pt x="1686525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5" y="349804"/>
                  </a:lnTo>
                  <a:lnTo>
                    <a:pt x="2036329" y="0"/>
                  </a:lnTo>
                </a:path>
                <a:path w="2036445" h="1399539">
                  <a:moveTo>
                    <a:pt x="1686525" y="349804"/>
                  </a:moveTo>
                  <a:lnTo>
                    <a:pt x="1686525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93359" y="2161690"/>
            <a:ext cx="415549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2742" y="1474809"/>
            <a:ext cx="1033110" cy="419711"/>
            <a:chOff x="1731057" y="2064842"/>
            <a:chExt cx="2049145" cy="832485"/>
          </a:xfrm>
        </p:grpSpPr>
        <p:sp>
          <p:nvSpPr>
            <p:cNvPr id="14" name="object 14"/>
            <p:cNvSpPr/>
            <p:nvPr/>
          </p:nvSpPr>
          <p:spPr>
            <a:xfrm>
              <a:off x="1737407" y="2307179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29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737407" y="2307179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29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4362" y="2661568"/>
              <a:ext cx="191445" cy="2352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23958" y="2388092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85" y="219228"/>
                  </a:moveTo>
                  <a:lnTo>
                    <a:pt x="0" y="219228"/>
                  </a:lnTo>
                  <a:lnTo>
                    <a:pt x="202630" y="0"/>
                  </a:lnTo>
                  <a:lnTo>
                    <a:pt x="565216" y="0"/>
                  </a:lnTo>
                  <a:lnTo>
                    <a:pt x="362585" y="21922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923958" y="2388092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28"/>
                  </a:moveTo>
                  <a:lnTo>
                    <a:pt x="202630" y="0"/>
                  </a:lnTo>
                  <a:lnTo>
                    <a:pt x="565216" y="0"/>
                  </a:lnTo>
                  <a:lnTo>
                    <a:pt x="362585" y="219228"/>
                  </a:lnTo>
                  <a:lnTo>
                    <a:pt x="0" y="21922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472933" y="2482491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701" y="89372"/>
                  </a:moveTo>
                  <a:lnTo>
                    <a:pt x="0" y="89372"/>
                  </a:ln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472933" y="2482491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2"/>
                  </a:move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lnTo>
                    <a:pt x="0" y="893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116307" y="2350166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1" y="257057"/>
                  </a:moveTo>
                  <a:lnTo>
                    <a:pt x="0" y="257057"/>
                  </a:lnTo>
                  <a:lnTo>
                    <a:pt x="237595" y="0"/>
                  </a:lnTo>
                  <a:lnTo>
                    <a:pt x="503717" y="0"/>
                  </a:lnTo>
                  <a:lnTo>
                    <a:pt x="266121" y="2570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116307" y="2350166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7"/>
                  </a:moveTo>
                  <a:lnTo>
                    <a:pt x="237595" y="0"/>
                  </a:lnTo>
                  <a:lnTo>
                    <a:pt x="503717" y="0"/>
                  </a:lnTo>
                  <a:lnTo>
                    <a:pt x="266121" y="257057"/>
                  </a:lnTo>
                  <a:lnTo>
                    <a:pt x="0" y="25705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2481" y="2226659"/>
              <a:ext cx="191445" cy="2352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8761" y="2308840"/>
              <a:ext cx="191445" cy="2352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5041" y="2264594"/>
              <a:ext cx="191445" cy="23524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44204" y="2071192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044204" y="2071192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5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5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37892" y="2377236"/>
            <a:ext cx="571781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907" spc="-3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39403" y="1835248"/>
            <a:ext cx="640612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Run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whole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 through</a:t>
            </a:r>
            <a:r>
              <a:rPr sz="7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84726" y="1636140"/>
            <a:ext cx="618522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“conv5”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features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76315" y="1687224"/>
            <a:ext cx="396340" cy="41619"/>
            <a:chOff x="1341450" y="2486160"/>
            <a:chExt cx="786130" cy="82550"/>
          </a:xfrm>
        </p:grpSpPr>
        <p:sp>
          <p:nvSpPr>
            <p:cNvPr id="36" name="object 36"/>
            <p:cNvSpPr/>
            <p:nvPr/>
          </p:nvSpPr>
          <p:spPr>
            <a:xfrm>
              <a:off x="1341450" y="2527150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613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1538" y="2486160"/>
              <a:ext cx="105500" cy="8198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905637" y="1451829"/>
            <a:ext cx="814131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Crop</a:t>
            </a:r>
            <a:r>
              <a:rPr sz="706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+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Resize</a:t>
            </a:r>
            <a:r>
              <a:rPr sz="706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features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817" y="2711406"/>
            <a:ext cx="1921195" cy="49074"/>
          </a:xfrm>
          <a:prstGeom prst="rect">
            <a:avLst/>
          </a:prstGeom>
        </p:spPr>
        <p:txBody>
          <a:bodyPr vert="horz" wrap="square" lIns="0" tIns="2561" rIns="0" bIns="0" rtlCol="0">
            <a:spAutoFit/>
          </a:bodyPr>
          <a:lstStyle/>
          <a:p>
            <a:pPr marL="6402">
              <a:spcBef>
                <a:spcPts val="20"/>
              </a:spcBef>
            </a:pP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“Fast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R-CNN”,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ICCV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copyright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2015;</a:t>
            </a:r>
            <a:r>
              <a:rPr sz="302" spc="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Reproduced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permission.</a:t>
            </a:r>
            <a:endParaRPr sz="302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817" y="1904177"/>
            <a:ext cx="673587" cy="56482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“Backbone” network: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AlexNet,</a:t>
            </a:r>
            <a:r>
              <a:rPr sz="907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VGG,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ResNet,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etc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047" y="1212523"/>
            <a:ext cx="753623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of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</a:t>
            </a:r>
            <a:r>
              <a:rPr sz="907" spc="-3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(RoIs)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047" y="1627432"/>
            <a:ext cx="381934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4" name="object 2">
            <a:extLst>
              <a:ext uri="{FF2B5EF4-FFF2-40B4-BE49-F238E27FC236}">
                <a16:creationId xmlns:a16="http://schemas.microsoft.com/office/drawing/2014/main" id="{997B273B-FA7D-7E9E-3890-70CD65EC0D43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701" y="1797755"/>
            <a:ext cx="1770726" cy="882642"/>
            <a:chOff x="945522" y="2705395"/>
            <a:chExt cx="3512185" cy="1750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872" y="3291623"/>
              <a:ext cx="3499479" cy="11578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51872" y="3291623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9" y="0"/>
                  </a:lnTo>
                  <a:lnTo>
                    <a:pt x="2429276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37407" y="3061549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6" y="1049411"/>
                  </a:moveTo>
                  <a:lnTo>
                    <a:pt x="0" y="1049411"/>
                  </a:lnTo>
                  <a:lnTo>
                    <a:pt x="0" y="0"/>
                  </a:lnTo>
                  <a:lnTo>
                    <a:pt x="1686526" y="0"/>
                  </a:lnTo>
                  <a:lnTo>
                    <a:pt x="1686526" y="1049411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349803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6" y="349804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2036330" y="0"/>
                  </a:lnTo>
                  <a:lnTo>
                    <a:pt x="1686526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3" y="0"/>
                  </a:lnTo>
                  <a:lnTo>
                    <a:pt x="2036330" y="0"/>
                  </a:lnTo>
                  <a:lnTo>
                    <a:pt x="2036330" y="1049412"/>
                  </a:lnTo>
                  <a:lnTo>
                    <a:pt x="1686526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6" y="349804"/>
                  </a:lnTo>
                  <a:lnTo>
                    <a:pt x="2036330" y="0"/>
                  </a:lnTo>
                </a:path>
                <a:path w="2036445" h="1399539">
                  <a:moveTo>
                    <a:pt x="1686526" y="349804"/>
                  </a:moveTo>
                  <a:lnTo>
                    <a:pt x="1686526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93359" y="2161690"/>
            <a:ext cx="415549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2742" y="1474809"/>
            <a:ext cx="1033110" cy="419711"/>
            <a:chOff x="1731057" y="2064841"/>
            <a:chExt cx="2049145" cy="832485"/>
          </a:xfrm>
        </p:grpSpPr>
        <p:sp>
          <p:nvSpPr>
            <p:cNvPr id="11" name="object 11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4362" y="2661567"/>
              <a:ext cx="191445" cy="2352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23957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85" y="219228"/>
                  </a:moveTo>
                  <a:lnTo>
                    <a:pt x="0" y="219228"/>
                  </a:ln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923957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28"/>
                  </a:move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lnTo>
                    <a:pt x="0" y="21922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472932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701" y="89372"/>
                  </a:moveTo>
                  <a:lnTo>
                    <a:pt x="0" y="89372"/>
                  </a:ln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472932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2"/>
                  </a:move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lnTo>
                    <a:pt x="0" y="893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2" y="257057"/>
                  </a:moveTo>
                  <a:lnTo>
                    <a:pt x="0" y="257057"/>
                  </a:lnTo>
                  <a:lnTo>
                    <a:pt x="237595" y="0"/>
                  </a:lnTo>
                  <a:lnTo>
                    <a:pt x="503717" y="0"/>
                  </a:lnTo>
                  <a:lnTo>
                    <a:pt x="266122" y="2570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7"/>
                  </a:moveTo>
                  <a:lnTo>
                    <a:pt x="237595" y="0"/>
                  </a:lnTo>
                  <a:lnTo>
                    <a:pt x="503717" y="0"/>
                  </a:lnTo>
                  <a:lnTo>
                    <a:pt x="266122" y="257057"/>
                  </a:lnTo>
                  <a:lnTo>
                    <a:pt x="0" y="25705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2481" y="2226658"/>
              <a:ext cx="191445" cy="2352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8761" y="2308838"/>
              <a:ext cx="191445" cy="235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041" y="2264593"/>
              <a:ext cx="191445" cy="2352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044204" y="207119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044204" y="207119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6"/>
                  </a:moveTo>
                  <a:lnTo>
                    <a:pt x="0" y="131846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6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6"/>
                  </a:lnTo>
                  <a:lnTo>
                    <a:pt x="0" y="13184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037891" y="2377235"/>
            <a:ext cx="571781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907" spc="-3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39403" y="1835248"/>
            <a:ext cx="640612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Run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whole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 through</a:t>
            </a:r>
            <a:r>
              <a:rPr sz="7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84726" y="1636140"/>
            <a:ext cx="618522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“conv5”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features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76314" y="1354121"/>
            <a:ext cx="1060323" cy="374571"/>
            <a:chOff x="1341449" y="1825462"/>
            <a:chExt cx="2103120" cy="742950"/>
          </a:xfrm>
        </p:grpSpPr>
        <p:sp>
          <p:nvSpPr>
            <p:cNvPr id="33" name="object 33"/>
            <p:cNvSpPr/>
            <p:nvPr/>
          </p:nvSpPr>
          <p:spPr>
            <a:xfrm>
              <a:off x="1341449" y="2527149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613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538" y="2486159"/>
              <a:ext cx="105500" cy="819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2564" y="1825462"/>
              <a:ext cx="201566" cy="2015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2330" y="1828365"/>
              <a:ext cx="191445" cy="23524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5636" y="1451829"/>
            <a:ext cx="814131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rgbClr val="C9492C"/>
                </a:solidFill>
                <a:latin typeface="Calibri"/>
                <a:cs typeface="Calibri"/>
              </a:rPr>
              <a:t>Crop</a:t>
            </a:r>
            <a:r>
              <a:rPr sz="706" spc="-23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706" spc="-2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sz="706" spc="-2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features</a:t>
            </a:r>
            <a:endParaRPr sz="706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0492" y="858507"/>
            <a:ext cx="410107" cy="232756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 marR="70746">
              <a:spcBef>
                <a:spcPts val="121"/>
              </a:spcBef>
            </a:pPr>
            <a:r>
              <a:rPr sz="706" dirty="0">
                <a:solidFill>
                  <a:srgbClr val="C9492C"/>
                </a:solidFill>
                <a:latin typeface="Calibri"/>
                <a:cs typeface="Calibri"/>
              </a:rPr>
              <a:t>Linear</a:t>
            </a:r>
            <a:r>
              <a:rPr sz="706" spc="-3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spc="-25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softmax</a:t>
            </a:r>
            <a:endParaRPr sz="706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4098" y="1350302"/>
            <a:ext cx="104771" cy="101517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18319" y="1209126"/>
            <a:ext cx="425474" cy="126917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2881" rIns="0" bIns="0" rtlCol="0">
            <a:spAutoFit/>
          </a:bodyPr>
          <a:lstStyle/>
          <a:p>
            <a:pPr marL="119083">
              <a:spcBef>
                <a:spcPts val="23"/>
              </a:spcBef>
            </a:pPr>
            <a:r>
              <a:rPr sz="806" spc="-12" dirty="0">
                <a:solidFill>
                  <a:schemeClr val="tx1"/>
                </a:solidFill>
                <a:latin typeface="Calibri"/>
                <a:cs typeface="Calibri"/>
              </a:rPr>
              <a:t>CNN</a:t>
            </a:r>
            <a:endParaRPr sz="806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2102" y="1109265"/>
            <a:ext cx="101623" cy="10162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905637" y="1208682"/>
            <a:ext cx="741137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8" dirty="0">
                <a:solidFill>
                  <a:schemeClr val="tx1"/>
                </a:solidFill>
                <a:latin typeface="Calibri"/>
                <a:cs typeface="Calibri"/>
              </a:rPr>
              <a:t>Per-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Region</a:t>
            </a:r>
            <a:r>
              <a:rPr sz="706" spc="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Network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6637" y="849876"/>
            <a:ext cx="416510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rgbClr val="C9492C"/>
                </a:solidFill>
                <a:latin typeface="Calibri"/>
                <a:cs typeface="Calibri"/>
              </a:rPr>
              <a:t>Object </a:t>
            </a:r>
            <a:r>
              <a:rPr sz="907" spc="-10" dirty="0">
                <a:solidFill>
                  <a:srgbClr val="C9492C"/>
                </a:solidFill>
                <a:latin typeface="Calibri"/>
                <a:cs typeface="Calibri"/>
              </a:rPr>
              <a:t>category</a:t>
            </a:r>
            <a:endParaRPr sz="907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9871" y="1108269"/>
            <a:ext cx="101623" cy="101623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516910" y="945904"/>
            <a:ext cx="324628" cy="124137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Linear</a:t>
            </a:r>
            <a:endParaRPr sz="706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905637" y="952282"/>
            <a:ext cx="375531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rgbClr val="C9492C"/>
                </a:solidFill>
                <a:latin typeface="Calibri"/>
                <a:cs typeface="Calibri"/>
              </a:rPr>
              <a:t>Box</a:t>
            </a:r>
            <a:r>
              <a:rPr sz="706" spc="-3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offset</a:t>
            </a:r>
            <a:endParaRPr sz="706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9605" y="1281062"/>
            <a:ext cx="1313801" cy="1385452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3347686" y="1157128"/>
            <a:ext cx="742738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“Slow”</a:t>
            </a:r>
            <a:r>
              <a:rPr sz="907" spc="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817" y="2711406"/>
            <a:ext cx="1921195" cy="49074"/>
          </a:xfrm>
          <a:prstGeom prst="rect">
            <a:avLst/>
          </a:prstGeom>
        </p:spPr>
        <p:txBody>
          <a:bodyPr vert="horz" wrap="square" lIns="0" tIns="2561" rIns="0" bIns="0" rtlCol="0">
            <a:spAutoFit/>
          </a:bodyPr>
          <a:lstStyle/>
          <a:p>
            <a:pPr marL="6402">
              <a:spcBef>
                <a:spcPts val="20"/>
              </a:spcBef>
            </a:pP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“Fast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R-CNN”,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ICCV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copyright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2015;</a:t>
            </a:r>
            <a:r>
              <a:rPr sz="302" spc="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Reproduced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permission.</a:t>
            </a:r>
            <a:endParaRPr sz="302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6817" y="1904177"/>
            <a:ext cx="673587" cy="56482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“Backbone” network: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AlexNet,</a:t>
            </a:r>
            <a:r>
              <a:rPr sz="907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VGG,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ResNet,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etc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047" y="1212523"/>
            <a:ext cx="753623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of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</a:t>
            </a:r>
            <a:r>
              <a:rPr sz="907" spc="-3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(RoIs)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047" y="1627432"/>
            <a:ext cx="381934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6" name="object 2">
            <a:extLst>
              <a:ext uri="{FF2B5EF4-FFF2-40B4-BE49-F238E27FC236}">
                <a16:creationId xmlns:a16="http://schemas.microsoft.com/office/drawing/2014/main" id="{3C7FBC35-57F8-CB6F-A290-3D7FFE25AE3A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Object</a:t>
            </a:r>
            <a:r>
              <a:rPr spc="-70" dirty="0"/>
              <a:t> </a:t>
            </a:r>
            <a:r>
              <a:rPr spc="-25" dirty="0"/>
              <a:t>Detection:</a:t>
            </a:r>
            <a:r>
              <a:rPr spc="50" dirty="0"/>
              <a:t> </a:t>
            </a:r>
            <a:r>
              <a:rPr spc="-40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1152784"/>
            <a:ext cx="3869690" cy="1088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9271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dirty="0">
                <a:latin typeface="Arial"/>
                <a:cs typeface="Arial"/>
              </a:rPr>
              <a:t>Multiple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outputs:</a:t>
            </a:r>
            <a:r>
              <a:rPr sz="1000" b="1" spc="114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Need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output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variable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numbers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objects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per </a:t>
            </a:r>
            <a:r>
              <a:rPr sz="1000" spc="-10" dirty="0">
                <a:latin typeface="Tahoma"/>
                <a:cs typeface="Tahoma"/>
              </a:rPr>
              <a:t>image</a:t>
            </a:r>
            <a:endParaRPr sz="1000">
              <a:latin typeface="Tahoma"/>
              <a:cs typeface="Tahoma"/>
            </a:endParaRPr>
          </a:p>
          <a:p>
            <a:pPr marL="199390" marR="30480" indent="-161925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dirty="0">
                <a:latin typeface="Arial"/>
                <a:cs typeface="Arial"/>
              </a:rPr>
              <a:t>Multiple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types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of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output: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Need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predict </a:t>
            </a:r>
            <a:r>
              <a:rPr sz="1000" dirty="0">
                <a:latin typeface="Tahoma"/>
                <a:cs typeface="Tahoma"/>
              </a:rPr>
              <a:t>”what”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(category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label) </a:t>
            </a:r>
            <a:r>
              <a:rPr sz="1000" spc="-30" dirty="0">
                <a:latin typeface="Tahoma"/>
                <a:cs typeface="Tahoma"/>
              </a:rPr>
              <a:t>as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well</a:t>
            </a:r>
            <a:r>
              <a:rPr sz="1000" spc="-30" dirty="0">
                <a:latin typeface="Tahoma"/>
                <a:cs typeface="Tahoma"/>
              </a:rPr>
              <a:t> as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”where”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(bounding </a:t>
            </a:r>
            <a:r>
              <a:rPr sz="1000" spc="-20" dirty="0">
                <a:latin typeface="Tahoma"/>
                <a:cs typeface="Tahoma"/>
              </a:rPr>
              <a:t>box)</a:t>
            </a:r>
            <a:endParaRPr sz="1000">
              <a:latin typeface="Tahoma"/>
              <a:cs typeface="Tahoma"/>
            </a:endParaRPr>
          </a:p>
          <a:p>
            <a:pPr marL="199390" marR="463550" indent="-161925">
              <a:lnSpc>
                <a:spcPct val="100000"/>
              </a:lnSpc>
              <a:spcBef>
                <a:spcPts val="58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0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30" dirty="0">
                <a:latin typeface="Arial"/>
                <a:cs typeface="Arial"/>
              </a:rPr>
              <a:t>Large</a:t>
            </a:r>
            <a:r>
              <a:rPr sz="1000" b="1" spc="55" dirty="0">
                <a:latin typeface="Arial"/>
                <a:cs typeface="Arial"/>
              </a:rPr>
              <a:t> </a:t>
            </a:r>
            <a:r>
              <a:rPr sz="1000" b="1" spc="-40" dirty="0">
                <a:latin typeface="Arial"/>
                <a:cs typeface="Arial"/>
              </a:rPr>
              <a:t>images:</a:t>
            </a:r>
            <a:r>
              <a:rPr sz="1000" b="1" spc="125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Classification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works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at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224x224;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need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higher </a:t>
            </a:r>
            <a:r>
              <a:rPr sz="1000" spc="-30" dirty="0">
                <a:latin typeface="Tahoma"/>
                <a:cs typeface="Tahoma"/>
              </a:rPr>
              <a:t>resolution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0" dirty="0">
                <a:latin typeface="Tahoma"/>
                <a:cs typeface="Tahoma"/>
              </a:rPr>
              <a:t> detection,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often </a:t>
            </a:r>
            <a:r>
              <a:rPr sz="1000" i="1" spc="-40" dirty="0">
                <a:latin typeface="Meiryo UI"/>
                <a:cs typeface="Meiryo UI"/>
              </a:rPr>
              <a:t>∼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spc="-55" dirty="0">
                <a:latin typeface="Tahoma"/>
                <a:cs typeface="Tahoma"/>
              </a:rPr>
              <a:t>800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i="1" spc="-40" dirty="0">
                <a:latin typeface="Meiryo UI"/>
                <a:cs typeface="Meiryo UI"/>
              </a:rPr>
              <a:t>×</a:t>
            </a:r>
            <a:r>
              <a:rPr sz="1000" i="1" spc="-120" dirty="0">
                <a:latin typeface="Meiryo UI"/>
                <a:cs typeface="Meiryo UI"/>
              </a:rPr>
              <a:t> </a:t>
            </a:r>
            <a:r>
              <a:rPr sz="1000" spc="-25" dirty="0">
                <a:latin typeface="Tahoma"/>
                <a:cs typeface="Tahoma"/>
              </a:rPr>
              <a:t>600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701" y="1797755"/>
            <a:ext cx="1770726" cy="882642"/>
            <a:chOff x="945522" y="2705395"/>
            <a:chExt cx="3512185" cy="1750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872" y="3291623"/>
              <a:ext cx="3499479" cy="11578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51872" y="3291623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9" y="0"/>
                  </a:lnTo>
                  <a:lnTo>
                    <a:pt x="2429276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37407" y="3061549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6" y="1049411"/>
                  </a:moveTo>
                  <a:lnTo>
                    <a:pt x="0" y="1049411"/>
                  </a:lnTo>
                  <a:lnTo>
                    <a:pt x="0" y="0"/>
                  </a:lnTo>
                  <a:lnTo>
                    <a:pt x="1686526" y="0"/>
                  </a:lnTo>
                  <a:lnTo>
                    <a:pt x="1686526" y="1049411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349803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6" y="349804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2036330" y="0"/>
                  </a:lnTo>
                  <a:lnTo>
                    <a:pt x="1686526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3" y="0"/>
                  </a:lnTo>
                  <a:lnTo>
                    <a:pt x="2036330" y="0"/>
                  </a:lnTo>
                  <a:lnTo>
                    <a:pt x="2036330" y="1049412"/>
                  </a:lnTo>
                  <a:lnTo>
                    <a:pt x="1686526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6" y="349804"/>
                  </a:lnTo>
                  <a:lnTo>
                    <a:pt x="2036330" y="0"/>
                  </a:lnTo>
                </a:path>
                <a:path w="2036445" h="1399539">
                  <a:moveTo>
                    <a:pt x="1686526" y="349804"/>
                  </a:moveTo>
                  <a:lnTo>
                    <a:pt x="1686526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93359" y="2161690"/>
            <a:ext cx="415549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2742" y="1474809"/>
            <a:ext cx="1033110" cy="419711"/>
            <a:chOff x="1731057" y="2064841"/>
            <a:chExt cx="2049145" cy="832485"/>
          </a:xfrm>
        </p:grpSpPr>
        <p:sp>
          <p:nvSpPr>
            <p:cNvPr id="11" name="object 11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4362" y="2661567"/>
              <a:ext cx="191445" cy="2352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23957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85" y="219228"/>
                  </a:moveTo>
                  <a:lnTo>
                    <a:pt x="0" y="219228"/>
                  </a:ln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923957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28"/>
                  </a:move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lnTo>
                    <a:pt x="0" y="21922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472932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701" y="89372"/>
                  </a:moveTo>
                  <a:lnTo>
                    <a:pt x="0" y="89372"/>
                  </a:ln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472932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2"/>
                  </a:move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lnTo>
                    <a:pt x="0" y="893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2" y="257057"/>
                  </a:moveTo>
                  <a:lnTo>
                    <a:pt x="0" y="257057"/>
                  </a:lnTo>
                  <a:lnTo>
                    <a:pt x="237595" y="0"/>
                  </a:lnTo>
                  <a:lnTo>
                    <a:pt x="503717" y="0"/>
                  </a:lnTo>
                  <a:lnTo>
                    <a:pt x="266122" y="2570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7"/>
                  </a:moveTo>
                  <a:lnTo>
                    <a:pt x="237595" y="0"/>
                  </a:lnTo>
                  <a:lnTo>
                    <a:pt x="503717" y="0"/>
                  </a:lnTo>
                  <a:lnTo>
                    <a:pt x="266122" y="257057"/>
                  </a:lnTo>
                  <a:lnTo>
                    <a:pt x="0" y="25705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2481" y="2226658"/>
              <a:ext cx="191445" cy="2352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8761" y="2308838"/>
              <a:ext cx="191445" cy="235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041" y="2264593"/>
              <a:ext cx="191445" cy="2352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044204" y="207119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044204" y="207119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6"/>
                  </a:moveTo>
                  <a:lnTo>
                    <a:pt x="0" y="131846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6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6"/>
                  </a:lnTo>
                  <a:lnTo>
                    <a:pt x="0" y="13184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037891" y="2377235"/>
            <a:ext cx="571781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r>
              <a:rPr sz="907" spc="-3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image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39403" y="1835248"/>
            <a:ext cx="640612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Run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dirty="0">
                <a:solidFill>
                  <a:schemeClr val="tx1"/>
                </a:solidFill>
                <a:latin typeface="Calibri"/>
                <a:cs typeface="Calibri"/>
              </a:rPr>
              <a:t>whole</a:t>
            </a:r>
            <a:r>
              <a:rPr sz="706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image through</a:t>
            </a:r>
            <a:r>
              <a:rPr sz="706" spc="-1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ConvNet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84726" y="1636140"/>
            <a:ext cx="618522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0" dirty="0">
                <a:solidFill>
                  <a:schemeClr val="tx1"/>
                </a:solidFill>
                <a:latin typeface="Calibri"/>
                <a:cs typeface="Calibri"/>
              </a:rPr>
              <a:t>“conv5”</a:t>
            </a:r>
            <a:r>
              <a:rPr sz="706" spc="-12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features</a:t>
            </a:r>
            <a:endParaRPr sz="706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76314" y="1350302"/>
            <a:ext cx="1206310" cy="440201"/>
            <a:chOff x="1341449" y="1817886"/>
            <a:chExt cx="2392680" cy="873125"/>
          </a:xfrm>
        </p:grpSpPr>
        <p:sp>
          <p:nvSpPr>
            <p:cNvPr id="33" name="object 33"/>
            <p:cNvSpPr/>
            <p:nvPr/>
          </p:nvSpPr>
          <p:spPr>
            <a:xfrm>
              <a:off x="1341449" y="2527149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613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538" y="2486159"/>
              <a:ext cx="105500" cy="819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9119" y="1817886"/>
              <a:ext cx="207811" cy="2013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2564" y="1825462"/>
              <a:ext cx="201566" cy="2015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2330" y="1828365"/>
              <a:ext cx="191445" cy="23524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735500" y="2021425"/>
              <a:ext cx="1984375" cy="655320"/>
            </a:xfrm>
            <a:custGeom>
              <a:avLst/>
              <a:gdLst/>
              <a:ahLst/>
              <a:cxnLst/>
              <a:rect l="l" t="t" r="r" b="b"/>
              <a:pathLst>
                <a:path w="1984375" h="655319">
                  <a:moveTo>
                    <a:pt x="0" y="0"/>
                  </a:moveTo>
                  <a:lnTo>
                    <a:pt x="1984199" y="0"/>
                  </a:lnTo>
                  <a:lnTo>
                    <a:pt x="1984199" y="655199"/>
                  </a:lnTo>
                  <a:lnTo>
                    <a:pt x="0" y="6551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913842" y="1401749"/>
            <a:ext cx="1011104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rgbClr val="C9492C"/>
                </a:solidFill>
                <a:latin typeface="Calibri"/>
                <a:cs typeface="Calibri"/>
              </a:rPr>
              <a:t>Crop</a:t>
            </a:r>
            <a:r>
              <a:rPr sz="706" spc="-23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706" spc="-2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sz="706" spc="-2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features</a:t>
            </a:r>
            <a:r>
              <a:rPr lang="en-GB" sz="706" spc="-5" dirty="0">
                <a:solidFill>
                  <a:srgbClr val="C9492C"/>
                </a:solidFill>
                <a:latin typeface="Calibri"/>
                <a:cs typeface="Calibri"/>
              </a:rPr>
              <a:t> (</a:t>
            </a:r>
            <a:r>
              <a:rPr lang="en-GB" sz="706" spc="-5" dirty="0" err="1">
                <a:solidFill>
                  <a:srgbClr val="C9492C"/>
                </a:solidFill>
                <a:latin typeface="Calibri"/>
                <a:cs typeface="Calibri"/>
              </a:rPr>
              <a:t>RoI</a:t>
            </a:r>
            <a:r>
              <a:rPr lang="en-GB" sz="706" spc="-5" dirty="0">
                <a:solidFill>
                  <a:srgbClr val="C9492C"/>
                </a:solidFill>
                <a:latin typeface="Calibri"/>
                <a:cs typeface="Calibri"/>
              </a:rPr>
              <a:t> pooling layer)</a:t>
            </a:r>
            <a:endParaRPr sz="706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00492" y="858507"/>
            <a:ext cx="410107" cy="232756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 marR="70746">
              <a:spcBef>
                <a:spcPts val="121"/>
              </a:spcBef>
            </a:pPr>
            <a:r>
              <a:rPr sz="706" dirty="0">
                <a:solidFill>
                  <a:srgbClr val="C9492C"/>
                </a:solidFill>
                <a:latin typeface="Calibri"/>
                <a:cs typeface="Calibri"/>
              </a:rPr>
              <a:t>Linear</a:t>
            </a:r>
            <a:r>
              <a:rPr sz="706" spc="-3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spc="-25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softmax</a:t>
            </a:r>
            <a:endParaRPr sz="706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18319" y="1209126"/>
            <a:ext cx="425474" cy="126917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2881" rIns="0" bIns="0" rtlCol="0">
            <a:spAutoFit/>
          </a:bodyPr>
          <a:lstStyle/>
          <a:p>
            <a:pPr marL="119083">
              <a:spcBef>
                <a:spcPts val="23"/>
              </a:spcBef>
            </a:pPr>
            <a:r>
              <a:rPr sz="806" spc="-12" dirty="0">
                <a:solidFill>
                  <a:schemeClr val="tx1"/>
                </a:solidFill>
                <a:latin typeface="Calibri"/>
                <a:cs typeface="Calibri"/>
              </a:rPr>
              <a:t>CNN</a:t>
            </a:r>
            <a:endParaRPr sz="806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2102" y="1109265"/>
            <a:ext cx="101623" cy="10162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905637" y="1208682"/>
            <a:ext cx="741137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8" dirty="0">
                <a:solidFill>
                  <a:schemeClr val="tx1"/>
                </a:solidFill>
                <a:latin typeface="Calibri"/>
                <a:cs typeface="Calibri"/>
              </a:rPr>
              <a:t>Per-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Region</a:t>
            </a:r>
            <a:r>
              <a:rPr sz="706" spc="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Calibri"/>
                <a:cs typeface="Calibri"/>
              </a:rPr>
              <a:t>Network</a:t>
            </a:r>
            <a:endParaRPr sz="706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6637" y="849876"/>
            <a:ext cx="416510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rgbClr val="C9492C"/>
                </a:solidFill>
                <a:latin typeface="Calibri"/>
                <a:cs typeface="Calibri"/>
              </a:rPr>
              <a:t>Object </a:t>
            </a:r>
            <a:r>
              <a:rPr sz="907" spc="-10" dirty="0">
                <a:solidFill>
                  <a:srgbClr val="C9492C"/>
                </a:solidFill>
                <a:latin typeface="Calibri"/>
                <a:cs typeface="Calibri"/>
              </a:rPr>
              <a:t>category</a:t>
            </a:r>
            <a:endParaRPr sz="907" dirty="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9871" y="1108269"/>
            <a:ext cx="101623" cy="10162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516910" y="945904"/>
            <a:ext cx="324628" cy="124137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15367" rIns="0" bIns="0" rtlCol="0">
            <a:spAutoFit/>
          </a:bodyPr>
          <a:lstStyle/>
          <a:p>
            <a:pPr marL="43216">
              <a:spcBef>
                <a:spcPts val="121"/>
              </a:spcBef>
            </a:pP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Linear</a:t>
            </a:r>
            <a:endParaRPr sz="706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05637" y="952282"/>
            <a:ext cx="375531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rgbClr val="C9492C"/>
                </a:solidFill>
                <a:latin typeface="Calibri"/>
                <a:cs typeface="Calibri"/>
              </a:rPr>
              <a:t>Box</a:t>
            </a:r>
            <a:r>
              <a:rPr sz="706" spc="-3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706" spc="-5" dirty="0">
                <a:solidFill>
                  <a:srgbClr val="C9492C"/>
                </a:solidFill>
                <a:latin typeface="Calibri"/>
                <a:cs typeface="Calibri"/>
              </a:rPr>
              <a:t>offset</a:t>
            </a:r>
            <a:endParaRPr sz="706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9605" y="1281062"/>
            <a:ext cx="1313801" cy="1385452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3347686" y="1157128"/>
            <a:ext cx="742738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“Slow”</a:t>
            </a:r>
            <a:r>
              <a:rPr sz="907" spc="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817" y="2711406"/>
            <a:ext cx="1921195" cy="49074"/>
          </a:xfrm>
          <a:prstGeom prst="rect">
            <a:avLst/>
          </a:prstGeom>
        </p:spPr>
        <p:txBody>
          <a:bodyPr vert="horz" wrap="square" lIns="0" tIns="2561" rIns="0" bIns="0" rtlCol="0">
            <a:spAutoFit/>
          </a:bodyPr>
          <a:lstStyle/>
          <a:p>
            <a:pPr marL="6402">
              <a:spcBef>
                <a:spcPts val="20"/>
              </a:spcBef>
            </a:pP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“Fast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R-CNN”,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ICCV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copyright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2015;</a:t>
            </a:r>
            <a:r>
              <a:rPr sz="302" spc="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u="sng" spc="-5" dirty="0">
                <a:solidFill>
                  <a:schemeClr val="tx1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Reproduced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302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2" spc="-5" dirty="0">
                <a:solidFill>
                  <a:schemeClr val="tx1"/>
                </a:solidFill>
                <a:latin typeface="Arial"/>
                <a:cs typeface="Arial"/>
              </a:rPr>
              <a:t>permission.</a:t>
            </a:r>
            <a:endParaRPr sz="302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047" y="1212523"/>
            <a:ext cx="664943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Regions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of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Interest</a:t>
            </a:r>
            <a:r>
              <a:rPr sz="907" spc="-3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(RoIs)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047" y="1489129"/>
            <a:ext cx="753623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907" spc="-2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proposal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1047" y="1627432"/>
            <a:ext cx="381934" cy="14605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method</a:t>
            </a:r>
            <a:endParaRPr sz="907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6817" y="1904177"/>
            <a:ext cx="673587" cy="56482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“Backbone” network: </a:t>
            </a:r>
            <a:r>
              <a:rPr sz="907" dirty="0">
                <a:solidFill>
                  <a:schemeClr val="tx1"/>
                </a:solidFill>
                <a:latin typeface="Calibri"/>
                <a:cs typeface="Calibri"/>
              </a:rPr>
              <a:t>AlexNet,</a:t>
            </a:r>
            <a:r>
              <a:rPr sz="907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0" dirty="0">
                <a:solidFill>
                  <a:schemeClr val="tx1"/>
                </a:solidFill>
                <a:latin typeface="Calibri"/>
                <a:cs typeface="Calibri"/>
              </a:rPr>
              <a:t>VGG, </a:t>
            </a:r>
            <a:r>
              <a:rPr sz="907" spc="-5" dirty="0">
                <a:solidFill>
                  <a:schemeClr val="tx1"/>
                </a:solidFill>
                <a:latin typeface="Calibri"/>
                <a:cs typeface="Calibri"/>
              </a:rPr>
              <a:t>ResNet,</a:t>
            </a:r>
            <a:r>
              <a:rPr sz="907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Calibri"/>
                <a:cs typeface="Calibri"/>
              </a:rPr>
              <a:t>etc</a:t>
            </a:r>
            <a:endParaRPr sz="907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7" name="object 2">
            <a:extLst>
              <a:ext uri="{FF2B5EF4-FFF2-40B4-BE49-F238E27FC236}">
                <a16:creationId xmlns:a16="http://schemas.microsoft.com/office/drawing/2014/main" id="{C98E9107-0061-B119-97C4-BD0602726384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ECF6C0BD-C391-A620-7819-84C5753250D4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pooling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DC85E7E1-CFB3-259B-B34A-ED26AA316E4B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pooling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14ED43DD-23DC-2545-D7FE-1AA7645F882C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pooling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E1BF38FC-8D75-EF76-87F2-AC4B367C76D8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pooling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D5505118-6A2D-FF27-8FEF-136C23AB0358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Align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AD91AA09-6490-0C00-6CF5-F7D567D5ECD8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Align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623A020-10EF-3F40-A8D0-9C908F92B31F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Align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B3BA18E8-D08F-3D73-3D44-FE95AB743E38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Align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EB2DC1FC-ED01-CAA0-D500-3478CB2CB0EA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Align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41909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Comparing</a:t>
            </a:r>
            <a:r>
              <a:rPr spc="-55" dirty="0"/>
              <a:t> </a:t>
            </a:r>
            <a:r>
              <a:rPr spc="-35" dirty="0"/>
              <a:t>Boxes:</a:t>
            </a:r>
            <a:r>
              <a:rPr spc="70" dirty="0"/>
              <a:t> </a:t>
            </a:r>
            <a:r>
              <a:rPr spc="-45" dirty="0"/>
              <a:t>Intersection</a:t>
            </a:r>
            <a:r>
              <a:rPr spc="-55" dirty="0"/>
              <a:t> </a:t>
            </a:r>
            <a:r>
              <a:rPr spc="-50" dirty="0"/>
              <a:t>over</a:t>
            </a:r>
            <a:r>
              <a:rPr spc="-55" dirty="0"/>
              <a:t> </a:t>
            </a:r>
            <a:r>
              <a:rPr spc="-10" dirty="0"/>
              <a:t>Union</a:t>
            </a:r>
            <a:r>
              <a:rPr spc="-55" dirty="0"/>
              <a:t> </a:t>
            </a:r>
            <a:r>
              <a:rPr spc="-10" dirty="0"/>
              <a:t>(IoU)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281" y="932832"/>
            <a:ext cx="1832610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How</a:t>
            </a:r>
            <a:r>
              <a:rPr sz="1000" spc="-20" dirty="0">
                <a:latin typeface="Tahoma"/>
                <a:cs typeface="Tahoma"/>
              </a:rPr>
              <a:t> can </a:t>
            </a:r>
            <a:r>
              <a:rPr sz="1000" spc="-80" dirty="0">
                <a:latin typeface="Tahoma"/>
                <a:cs typeface="Tahoma"/>
              </a:rPr>
              <a:t>we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compare</a:t>
            </a:r>
            <a:r>
              <a:rPr sz="1000" spc="-25" dirty="0">
                <a:latin typeface="Tahoma"/>
                <a:cs typeface="Tahoma"/>
              </a:rPr>
              <a:t> our prediction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ground-</a:t>
            </a:r>
            <a:r>
              <a:rPr sz="1000" spc="-25" dirty="0">
                <a:latin typeface="Tahoma"/>
                <a:cs typeface="Tahoma"/>
              </a:rPr>
              <a:t>truth </a:t>
            </a:r>
            <a:r>
              <a:rPr sz="1000" spc="-20" dirty="0">
                <a:latin typeface="Tahoma"/>
                <a:cs typeface="Tahoma"/>
              </a:rPr>
              <a:t>box?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4547" y="1049741"/>
            <a:ext cx="1931701" cy="128721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D2950023-F6B2-F075-52B1-F49A726D921D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Align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ACF1C31-A857-E6AE-9457-5ADEF6F40DA6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Align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8A251EFC-3CDB-242F-120D-367F24CC2D4A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Align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B5990AEF-DB5B-6360-AEF5-B54F9601C5E1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 err="1"/>
              <a:t>RoI</a:t>
            </a:r>
            <a:r>
              <a:rPr lang="en-GB" spc="-20" dirty="0"/>
              <a:t> Align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78DCC030-5365-E7E7-9232-8C975534BFAA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 R-CNN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49" y="1136230"/>
            <a:ext cx="1877900" cy="11217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8101" y="1022429"/>
            <a:ext cx="2133742" cy="13702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817" y="2537438"/>
            <a:ext cx="2522109" cy="187630"/>
          </a:xfrm>
          <a:prstGeom prst="rect">
            <a:avLst/>
          </a:prstGeom>
        </p:spPr>
        <p:txBody>
          <a:bodyPr vert="horz" wrap="square" lIns="0" tIns="1601" rIns="0" bIns="0" rtlCol="0">
            <a:spAutoFit/>
          </a:bodyPr>
          <a:lstStyle/>
          <a:p>
            <a:pPr marL="6402" marR="2561">
              <a:spcBef>
                <a:spcPts val="12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semantic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He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“Spatial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pyramid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pooling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deep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convolutional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networks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visual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recognition”,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ECCV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2014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“Fast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CNN”,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ICCV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2015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153863" y="4151219"/>
            <a:ext cx="2631815" cy="12856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402">
              <a:lnSpc>
                <a:spcPts val="1165"/>
              </a:lnSpc>
            </a:pPr>
            <a:r>
              <a:rPr dirty="0">
                <a:solidFill>
                  <a:schemeClr val="tx1"/>
                </a:solidFill>
              </a:rPr>
              <a:t>April</a:t>
            </a:r>
            <a:r>
              <a:rPr spc="-23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26,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5097724" y="4091657"/>
            <a:ext cx="484061" cy="2600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402">
              <a:lnSpc>
                <a:spcPts val="1054"/>
              </a:lnSpc>
            </a:pPr>
            <a:r>
              <a:rPr spc="-5" dirty="0">
                <a:solidFill>
                  <a:schemeClr val="tx1"/>
                </a:solidFill>
              </a:rPr>
              <a:t>Fei-</a:t>
            </a:r>
            <a:r>
              <a:rPr dirty="0">
                <a:solidFill>
                  <a:schemeClr val="tx1"/>
                </a:solidFill>
              </a:rPr>
              <a:t>Fei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Li,</a:t>
            </a:r>
            <a:r>
              <a:rPr spc="-12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Jiajun</a:t>
            </a:r>
            <a:r>
              <a:rPr spc="-12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Wu,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Ruohan</a:t>
            </a:r>
            <a:r>
              <a:rPr spc="-12" dirty="0">
                <a:solidFill>
                  <a:schemeClr val="tx1"/>
                </a:solidFill>
              </a:rPr>
              <a:t> Gao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5687424" y="4157380"/>
            <a:ext cx="322707" cy="12856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9207">
              <a:lnSpc>
                <a:spcPts val="1165"/>
              </a:lnSpc>
            </a:pPr>
            <a:fld id="{81D60167-4931-47E6-BA6A-407CBD079E47}" type="slidenum">
              <a:rPr spc="-12" dirty="0">
                <a:solidFill>
                  <a:schemeClr val="tx1"/>
                </a:solidFill>
              </a:rPr>
              <a:pPr marL="19207">
                <a:lnSpc>
                  <a:spcPts val="1165"/>
                </a:lnSpc>
              </a:pPr>
              <a:t>55</a:t>
            </a:fld>
            <a:endParaRPr spc="-12" dirty="0">
              <a:solidFill>
                <a:schemeClr val="tx1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39931E5-167F-C5A6-FD53-1F2AA45171E4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 vs Fast R-CNN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88101" y="1022428"/>
            <a:ext cx="2133772" cy="1370224"/>
            <a:chOff x="4340035" y="1167558"/>
            <a:chExt cx="4232275" cy="2717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0035" y="1167558"/>
              <a:ext cx="4232216" cy="2717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03650" y="3391824"/>
              <a:ext cx="759460" cy="0"/>
            </a:xfrm>
            <a:custGeom>
              <a:avLst/>
              <a:gdLst/>
              <a:ahLst/>
              <a:cxnLst/>
              <a:rect l="l" t="t" r="r" b="b"/>
              <a:pathLst>
                <a:path w="759459">
                  <a:moveTo>
                    <a:pt x="0" y="0"/>
                  </a:moveTo>
                  <a:lnTo>
                    <a:pt x="759299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7674" y="3350834"/>
              <a:ext cx="105500" cy="8198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49" y="1136230"/>
            <a:ext cx="1877900" cy="11217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817" y="2537438"/>
            <a:ext cx="2522109" cy="187630"/>
          </a:xfrm>
          <a:prstGeom prst="rect">
            <a:avLst/>
          </a:prstGeom>
        </p:spPr>
        <p:txBody>
          <a:bodyPr vert="horz" wrap="square" lIns="0" tIns="1601" rIns="0" bIns="0" rtlCol="0">
            <a:spAutoFit/>
          </a:bodyPr>
          <a:lstStyle/>
          <a:p>
            <a:pPr marL="6402" marR="2561">
              <a:spcBef>
                <a:spcPts val="12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Girshick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“Rich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hierarchies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accurate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semantic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segmentation”,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CVPR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2014.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He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“Spatial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pyramid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pooling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deep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convolutional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networks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visual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recognition”,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ECCV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2014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Girshick,</a:t>
            </a:r>
            <a:r>
              <a:rPr sz="403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“Fast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CNN”,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ICCV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2015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2399" y="1936230"/>
            <a:ext cx="1049758" cy="42523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b="1" spc="-5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907" spc="-5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907">
              <a:latin typeface="Arial"/>
              <a:cs typeface="Arial"/>
            </a:endParaRPr>
          </a:p>
          <a:p>
            <a:pPr marL="6402" marR="2561"/>
            <a:r>
              <a:rPr sz="907" dirty="0">
                <a:solidFill>
                  <a:srgbClr val="FF0000"/>
                </a:solidFill>
                <a:latin typeface="Arial"/>
                <a:cs typeface="Arial"/>
              </a:rPr>
              <a:t>Runtime</a:t>
            </a:r>
            <a:r>
              <a:rPr sz="907" spc="-1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rgbClr val="FF0000"/>
                </a:solidFill>
                <a:latin typeface="Arial"/>
                <a:cs typeface="Arial"/>
              </a:rPr>
              <a:t>dominated </a:t>
            </a:r>
            <a:r>
              <a:rPr sz="907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907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rgbClr val="FF0000"/>
                </a:solidFill>
                <a:latin typeface="Arial"/>
                <a:cs typeface="Arial"/>
              </a:rPr>
              <a:t>region</a:t>
            </a:r>
            <a:r>
              <a:rPr sz="907" spc="-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rgbClr val="FF0000"/>
                </a:solidFill>
                <a:latin typeface="Arial"/>
                <a:cs typeface="Arial"/>
              </a:rPr>
              <a:t>proposals!</a:t>
            </a:r>
            <a:endParaRPr sz="907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610587A-3EE4-BDBA-801A-549CFF8BDE92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R-CNN vs Fast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375" y="790433"/>
            <a:ext cx="1331657" cy="146056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6402">
              <a:spcBef>
                <a:spcPts val="20"/>
              </a:spcBef>
            </a:pPr>
            <a:r>
              <a:rPr sz="907" dirty="0">
                <a:solidFill>
                  <a:schemeClr val="tx1"/>
                </a:solidFill>
              </a:rPr>
              <a:t>Make</a:t>
            </a:r>
            <a:r>
              <a:rPr sz="907" spc="-8" dirty="0">
                <a:solidFill>
                  <a:schemeClr val="tx1"/>
                </a:solidFill>
              </a:rPr>
              <a:t> </a:t>
            </a:r>
            <a:r>
              <a:rPr sz="907" dirty="0">
                <a:solidFill>
                  <a:schemeClr val="tx1"/>
                </a:solidFill>
              </a:rPr>
              <a:t>CNN</a:t>
            </a:r>
            <a:r>
              <a:rPr sz="907" spc="-8" dirty="0">
                <a:solidFill>
                  <a:schemeClr val="tx1"/>
                </a:solidFill>
              </a:rPr>
              <a:t> </a:t>
            </a:r>
            <a:r>
              <a:rPr sz="907" dirty="0">
                <a:solidFill>
                  <a:schemeClr val="tx1"/>
                </a:solidFill>
              </a:rPr>
              <a:t>do</a:t>
            </a:r>
            <a:r>
              <a:rPr sz="907" spc="-8" dirty="0">
                <a:solidFill>
                  <a:schemeClr val="tx1"/>
                </a:solidFill>
              </a:rPr>
              <a:t> </a:t>
            </a:r>
            <a:r>
              <a:rPr sz="907" spc="-5" dirty="0">
                <a:solidFill>
                  <a:schemeClr val="tx1"/>
                </a:solidFill>
              </a:rPr>
              <a:t>proposals!</a:t>
            </a:r>
            <a:endParaRPr sz="907" dirty="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68070" y="813742"/>
            <a:ext cx="2339729" cy="1934595"/>
            <a:chOff x="3116625" y="89024"/>
            <a:chExt cx="5691505" cy="447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1400" y="89025"/>
              <a:ext cx="5506173" cy="4478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6625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9" y="567899"/>
                  </a:moveTo>
                  <a:lnTo>
                    <a:pt x="0" y="567899"/>
                  </a:lnTo>
                  <a:lnTo>
                    <a:pt x="0" y="0"/>
                  </a:lnTo>
                  <a:lnTo>
                    <a:pt x="2200799" y="0"/>
                  </a:lnTo>
                  <a:lnTo>
                    <a:pt x="2200799" y="56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498" y="2591160"/>
            <a:ext cx="2464483" cy="13047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Ren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“Faster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CNN:</a:t>
            </a:r>
            <a:r>
              <a:rPr sz="403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Towards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Real-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Time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Region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Proposal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Networks”,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NIPS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2015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2015,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Girshick; reproduced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permission</a:t>
            </a:r>
            <a:endParaRPr sz="403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559" y="1163679"/>
            <a:ext cx="1689410" cy="1136006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366854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Insert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b="1" dirty="0">
                <a:solidFill>
                  <a:schemeClr val="tx1"/>
                </a:solidFill>
                <a:latin typeface="Arial"/>
                <a:cs typeface="Arial"/>
              </a:rPr>
              <a:t>Region</a:t>
            </a:r>
            <a:r>
              <a:rPr sz="907" b="1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b="1" spc="-5" dirty="0">
                <a:solidFill>
                  <a:schemeClr val="tx1"/>
                </a:solidFill>
                <a:latin typeface="Arial"/>
                <a:cs typeface="Arial"/>
              </a:rPr>
              <a:t>Proposal </a:t>
            </a:r>
            <a:r>
              <a:rPr sz="907" b="1" dirty="0">
                <a:solidFill>
                  <a:schemeClr val="tx1"/>
                </a:solidFill>
                <a:latin typeface="Arial"/>
                <a:cs typeface="Arial"/>
              </a:rPr>
              <a:t>Network</a:t>
            </a:r>
            <a:r>
              <a:rPr sz="907" b="1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b="1" dirty="0">
                <a:solidFill>
                  <a:schemeClr val="tx1"/>
                </a:solidFill>
                <a:latin typeface="Arial"/>
                <a:cs typeface="Arial"/>
              </a:rPr>
              <a:t>(RPN)</a:t>
            </a:r>
            <a:r>
              <a:rPr sz="907" b="1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907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predict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proposals</a:t>
            </a:r>
            <a:r>
              <a:rPr sz="907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sz="907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features</a:t>
            </a:r>
            <a:endParaRPr sz="907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7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spcBef>
                <a:spcPts val="91"/>
              </a:spcBef>
            </a:pPr>
            <a:endParaRPr sz="907" dirty="0">
              <a:solidFill>
                <a:schemeClr val="tx1"/>
              </a:solidFill>
              <a:latin typeface="Arial"/>
              <a:cs typeface="Arial"/>
            </a:endParaRPr>
          </a:p>
          <a:p>
            <a:pPr marL="6402" marR="2561" algn="just"/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Otherwise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same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as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Fast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R-CNN: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Crop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features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each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 proposal,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classify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each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one</a:t>
            </a:r>
            <a:endParaRPr sz="907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C6F12DB-6E6B-B37F-DDFC-6B623DE3A0D2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9307" y="1079653"/>
            <a:ext cx="1351656" cy="1172694"/>
            <a:chOff x="3469700" y="1281062"/>
            <a:chExt cx="2680970" cy="2326005"/>
          </a:xfrm>
        </p:grpSpPr>
        <p:sp>
          <p:nvSpPr>
            <p:cNvPr id="3" name="object 3"/>
            <p:cNvSpPr/>
            <p:nvPr/>
          </p:nvSpPr>
          <p:spPr>
            <a:xfrm>
              <a:off x="3474463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100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4475" y="1465400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9"/>
                  </a:lnTo>
                </a:path>
                <a:path w="2489200" h="2137410">
                  <a:moveTo>
                    <a:pt x="0" y="1831995"/>
                  </a:moveTo>
                  <a:lnTo>
                    <a:pt x="2489099" y="1831995"/>
                  </a:lnTo>
                </a:path>
                <a:path w="2489200" h="2137410">
                  <a:moveTo>
                    <a:pt x="617049" y="4099"/>
                  </a:moveTo>
                  <a:lnTo>
                    <a:pt x="617049" y="2136799"/>
                  </a:lnTo>
                </a:path>
                <a:path w="2489200" h="2137410">
                  <a:moveTo>
                    <a:pt x="921849" y="4099"/>
                  </a:moveTo>
                  <a:lnTo>
                    <a:pt x="921849" y="2136799"/>
                  </a:lnTo>
                </a:path>
                <a:path w="2489200" h="2137410">
                  <a:moveTo>
                    <a:pt x="1226649" y="4099"/>
                  </a:moveTo>
                  <a:lnTo>
                    <a:pt x="1226649" y="2136799"/>
                  </a:lnTo>
                </a:path>
                <a:path w="2489200" h="2137410">
                  <a:moveTo>
                    <a:pt x="1531449" y="4099"/>
                  </a:moveTo>
                  <a:lnTo>
                    <a:pt x="1531449" y="2136799"/>
                  </a:lnTo>
                </a:path>
                <a:path w="2489200" h="2137410">
                  <a:moveTo>
                    <a:pt x="1836249" y="4099"/>
                  </a:moveTo>
                  <a:lnTo>
                    <a:pt x="1836249" y="2136799"/>
                  </a:lnTo>
                </a:path>
                <a:path w="2489200" h="2137410">
                  <a:moveTo>
                    <a:pt x="2141049" y="4099"/>
                  </a:moveTo>
                  <a:lnTo>
                    <a:pt x="2141049" y="2136799"/>
                  </a:lnTo>
                </a:path>
                <a:path w="2489200" h="2137410">
                  <a:moveTo>
                    <a:pt x="0" y="1527195"/>
                  </a:moveTo>
                  <a:lnTo>
                    <a:pt x="2489099" y="1527195"/>
                  </a:lnTo>
                </a:path>
                <a:path w="2489200" h="2137410">
                  <a:moveTo>
                    <a:pt x="0" y="1222395"/>
                  </a:moveTo>
                  <a:lnTo>
                    <a:pt x="2489099" y="1222395"/>
                  </a:lnTo>
                </a:path>
                <a:path w="2489200" h="2137410">
                  <a:moveTo>
                    <a:pt x="0" y="917595"/>
                  </a:moveTo>
                  <a:lnTo>
                    <a:pt x="2489099" y="917595"/>
                  </a:lnTo>
                </a:path>
                <a:path w="2489200" h="2137410">
                  <a:moveTo>
                    <a:pt x="0" y="612795"/>
                  </a:moveTo>
                  <a:lnTo>
                    <a:pt x="2489099" y="612795"/>
                  </a:lnTo>
                </a:path>
                <a:path w="2489200" h="2137410">
                  <a:moveTo>
                    <a:pt x="0" y="307995"/>
                  </a:moveTo>
                  <a:lnTo>
                    <a:pt x="2489099" y="3079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58" y="1172590"/>
            <a:ext cx="1253648" cy="108515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400052" y="1372154"/>
            <a:ext cx="273085" cy="686073"/>
            <a:chOff x="2776962" y="1861228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25052" y="1670355"/>
            <a:ext cx="20713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2007" y="2284726"/>
            <a:ext cx="78467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149174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Input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Image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640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480)</a:t>
            </a:r>
            <a:endParaRPr sz="706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7781" y="2395239"/>
            <a:ext cx="78435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8707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Image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features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512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B7413916-F6C0-BE80-6674-BD3D13886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322" y="675070"/>
            <a:ext cx="2190118" cy="192670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6402">
              <a:spcBef>
                <a:spcPts val="50"/>
              </a:spcBef>
            </a:pPr>
            <a:r>
              <a:rPr sz="1210" dirty="0">
                <a:solidFill>
                  <a:schemeClr val="tx1"/>
                </a:solidFill>
              </a:rPr>
              <a:t>Region</a:t>
            </a:r>
            <a:r>
              <a:rPr sz="1210" spc="-18" dirty="0">
                <a:solidFill>
                  <a:schemeClr val="tx1"/>
                </a:solidFill>
              </a:rPr>
              <a:t> </a:t>
            </a:r>
            <a:r>
              <a:rPr sz="1210" dirty="0">
                <a:solidFill>
                  <a:schemeClr val="tx1"/>
                </a:solidFill>
              </a:rPr>
              <a:t>Proposal</a:t>
            </a:r>
            <a:r>
              <a:rPr sz="1210" spc="-18" dirty="0">
                <a:solidFill>
                  <a:schemeClr val="tx1"/>
                </a:solidFill>
              </a:rPr>
              <a:t> </a:t>
            </a:r>
            <a:r>
              <a:rPr sz="1210" spc="-5" dirty="0">
                <a:solidFill>
                  <a:schemeClr val="tx1"/>
                </a:solidFill>
              </a:rPr>
              <a:t>Network</a:t>
            </a:r>
            <a:endParaRPr sz="1210" dirty="0">
              <a:solidFill>
                <a:schemeClr val="tx1"/>
              </a:solidFill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F262E68-7840-5CF0-937E-8C62F61AAB0E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0052" y="1079653"/>
            <a:ext cx="1700934" cy="1172694"/>
            <a:chOff x="2776962" y="1281062"/>
            <a:chExt cx="3373754" cy="2326005"/>
          </a:xfrm>
        </p:grpSpPr>
        <p:sp>
          <p:nvSpPr>
            <p:cNvPr id="3" name="object 3"/>
            <p:cNvSpPr/>
            <p:nvPr/>
          </p:nvSpPr>
          <p:spPr>
            <a:xfrm>
              <a:off x="3474462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2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2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099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7322" y="675070"/>
            <a:ext cx="2190118" cy="192670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6402">
              <a:spcBef>
                <a:spcPts val="50"/>
              </a:spcBef>
            </a:pPr>
            <a:r>
              <a:rPr sz="1210" dirty="0">
                <a:solidFill>
                  <a:schemeClr val="tx1"/>
                </a:solidFill>
              </a:rPr>
              <a:t>Region</a:t>
            </a:r>
            <a:r>
              <a:rPr sz="1210" spc="-18" dirty="0">
                <a:solidFill>
                  <a:schemeClr val="tx1"/>
                </a:solidFill>
              </a:rPr>
              <a:t> </a:t>
            </a:r>
            <a:r>
              <a:rPr sz="1210" dirty="0">
                <a:solidFill>
                  <a:schemeClr val="tx1"/>
                </a:solidFill>
              </a:rPr>
              <a:t>Proposal</a:t>
            </a:r>
            <a:r>
              <a:rPr sz="1210" spc="-18" dirty="0">
                <a:solidFill>
                  <a:schemeClr val="tx1"/>
                </a:solidFill>
              </a:rPr>
              <a:t> </a:t>
            </a:r>
            <a:r>
              <a:rPr sz="1210" spc="-5" dirty="0">
                <a:solidFill>
                  <a:schemeClr val="tx1"/>
                </a:solidFill>
              </a:rPr>
              <a:t>Network</a:t>
            </a:r>
            <a:endParaRPr sz="1210" dirty="0">
              <a:solidFill>
                <a:schemeClr val="tx1"/>
              </a:solidFill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58" y="1172590"/>
            <a:ext cx="1253648" cy="10851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25052" y="1670355"/>
            <a:ext cx="20713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51715" y="1172590"/>
            <a:ext cx="1254972" cy="1077611"/>
          </a:xfrm>
          <a:custGeom>
            <a:avLst/>
            <a:gdLst/>
            <a:ahLst/>
            <a:cxnLst/>
            <a:rect l="l" t="t" r="r" b="b"/>
            <a:pathLst>
              <a:path w="2489200" h="2137410">
                <a:moveTo>
                  <a:pt x="305424" y="0"/>
                </a:moveTo>
                <a:lnTo>
                  <a:pt x="305424" y="2120699"/>
                </a:lnTo>
              </a:path>
              <a:path w="2489200" h="2137410">
                <a:moveTo>
                  <a:pt x="0" y="1831995"/>
                </a:moveTo>
                <a:lnTo>
                  <a:pt x="2489099" y="1831995"/>
                </a:lnTo>
              </a:path>
              <a:path w="2489200" h="2137410">
                <a:moveTo>
                  <a:pt x="617049" y="4099"/>
                </a:moveTo>
                <a:lnTo>
                  <a:pt x="617049" y="2136799"/>
                </a:lnTo>
              </a:path>
              <a:path w="2489200" h="2137410">
                <a:moveTo>
                  <a:pt x="921849" y="4099"/>
                </a:moveTo>
                <a:lnTo>
                  <a:pt x="921849" y="2136799"/>
                </a:lnTo>
              </a:path>
              <a:path w="2489200" h="2137410">
                <a:moveTo>
                  <a:pt x="1226649" y="4099"/>
                </a:moveTo>
                <a:lnTo>
                  <a:pt x="1226649" y="2136799"/>
                </a:lnTo>
              </a:path>
              <a:path w="2489200" h="2137410">
                <a:moveTo>
                  <a:pt x="1531449" y="4099"/>
                </a:moveTo>
                <a:lnTo>
                  <a:pt x="1531449" y="2136799"/>
                </a:lnTo>
              </a:path>
              <a:path w="2489200" h="2137410">
                <a:moveTo>
                  <a:pt x="1836249" y="4099"/>
                </a:moveTo>
                <a:lnTo>
                  <a:pt x="1836249" y="2136799"/>
                </a:lnTo>
              </a:path>
              <a:path w="2489200" h="2137410">
                <a:moveTo>
                  <a:pt x="2141049" y="4099"/>
                </a:moveTo>
                <a:lnTo>
                  <a:pt x="2141049" y="2136799"/>
                </a:lnTo>
              </a:path>
              <a:path w="2489200" h="2137410">
                <a:moveTo>
                  <a:pt x="0" y="1527195"/>
                </a:moveTo>
                <a:lnTo>
                  <a:pt x="2489099" y="1527195"/>
                </a:lnTo>
              </a:path>
              <a:path w="2489200" h="2137410">
                <a:moveTo>
                  <a:pt x="0" y="1222395"/>
                </a:moveTo>
                <a:lnTo>
                  <a:pt x="2489099" y="1222395"/>
                </a:lnTo>
              </a:path>
              <a:path w="2489200" h="2137410">
                <a:moveTo>
                  <a:pt x="0" y="917595"/>
                </a:moveTo>
                <a:lnTo>
                  <a:pt x="2489099" y="917595"/>
                </a:lnTo>
              </a:path>
              <a:path w="2489200" h="2137410">
                <a:moveTo>
                  <a:pt x="0" y="612795"/>
                </a:moveTo>
                <a:lnTo>
                  <a:pt x="2489099" y="612795"/>
                </a:lnTo>
              </a:path>
              <a:path w="2489200" h="2137410">
                <a:moveTo>
                  <a:pt x="0" y="307995"/>
                </a:moveTo>
                <a:lnTo>
                  <a:pt x="2489099" y="3079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2007" y="2284726"/>
            <a:ext cx="78467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149174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Input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Image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640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480)</a:t>
            </a:r>
            <a:endParaRPr sz="706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64944" y="2395239"/>
            <a:ext cx="610838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Image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features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7781" y="2502808"/>
            <a:ext cx="784357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512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30339" y="651230"/>
            <a:ext cx="1100021" cy="378490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082" marR="2561" algn="ctr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Imagine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b="1" dirty="0">
                <a:solidFill>
                  <a:schemeClr val="tx1"/>
                </a:solidFill>
                <a:latin typeface="Arial"/>
                <a:cs typeface="Arial"/>
              </a:rPr>
              <a:t>anchor</a:t>
            </a:r>
            <a:r>
              <a:rPr sz="806" b="1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b="1" spc="-12" dirty="0">
                <a:solidFill>
                  <a:schemeClr val="tx1"/>
                </a:solidFill>
                <a:latin typeface="Arial"/>
                <a:cs typeface="Arial"/>
              </a:rPr>
              <a:t>box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fixed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size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at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each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point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map</a:t>
            </a:r>
            <a:endParaRPr sz="8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1831" y="1141608"/>
            <a:ext cx="1667640" cy="1295310"/>
            <a:chOff x="3058176" y="1403948"/>
            <a:chExt cx="3307715" cy="2569210"/>
          </a:xfrm>
        </p:grpSpPr>
        <p:sp>
          <p:nvSpPr>
            <p:cNvPr id="19" name="object 19"/>
            <p:cNvSpPr/>
            <p:nvPr/>
          </p:nvSpPr>
          <p:spPr>
            <a:xfrm>
              <a:off x="3991626" y="17277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709367" y="23810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382026" y="14229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099767" y="20762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601226" y="20325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318967" y="26858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077226" y="23373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794967" y="29906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7" name="object 2">
            <a:extLst>
              <a:ext uri="{FF2B5EF4-FFF2-40B4-BE49-F238E27FC236}">
                <a16:creationId xmlns:a16="http://schemas.microsoft.com/office/drawing/2014/main" id="{787E7A94-8AAF-FAB3-FE6A-F7C743DAB2ED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8861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Comparing</a:t>
            </a:r>
            <a:r>
              <a:rPr spc="-55" dirty="0"/>
              <a:t> </a:t>
            </a:r>
            <a:r>
              <a:rPr spc="-35" dirty="0"/>
              <a:t>Boxes:</a:t>
            </a:r>
            <a:r>
              <a:rPr spc="70" dirty="0"/>
              <a:t> </a:t>
            </a:r>
            <a:r>
              <a:rPr spc="-45" dirty="0"/>
              <a:t>Intersection</a:t>
            </a:r>
            <a:r>
              <a:rPr spc="-55" dirty="0"/>
              <a:t> </a:t>
            </a:r>
            <a:r>
              <a:rPr spc="-50" dirty="0"/>
              <a:t>over</a:t>
            </a:r>
            <a:r>
              <a:rPr spc="-55" dirty="0"/>
              <a:t> </a:t>
            </a:r>
            <a:r>
              <a:rPr spc="-10" dirty="0"/>
              <a:t>Union</a:t>
            </a:r>
            <a:r>
              <a:rPr lang="en-GB" spc="-55" dirty="0"/>
              <a:t> </a:t>
            </a:r>
            <a:r>
              <a:rPr spc="-10" dirty="0"/>
              <a:t>(IoU)</a:t>
            </a:r>
          </a:p>
        </p:txBody>
      </p:sp>
      <p:sp>
        <p:nvSpPr>
          <p:cNvPr id="3" name="object 3"/>
          <p:cNvSpPr/>
          <p:nvPr/>
        </p:nvSpPr>
        <p:spPr>
          <a:xfrm>
            <a:off x="817486" y="2143848"/>
            <a:ext cx="1042669" cy="0"/>
          </a:xfrm>
          <a:custGeom>
            <a:avLst/>
            <a:gdLst/>
            <a:ahLst/>
            <a:cxnLst/>
            <a:rect l="l" t="t" r="r" b="b"/>
            <a:pathLst>
              <a:path w="1042669">
                <a:moveTo>
                  <a:pt x="0" y="0"/>
                </a:moveTo>
                <a:lnTo>
                  <a:pt x="104208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7881" y="932832"/>
            <a:ext cx="1979295" cy="1367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4790" marR="151765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5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How</a:t>
            </a:r>
            <a:r>
              <a:rPr sz="1000" spc="-20" dirty="0">
                <a:latin typeface="Tahoma"/>
                <a:cs typeface="Tahoma"/>
              </a:rPr>
              <a:t> can </a:t>
            </a:r>
            <a:r>
              <a:rPr sz="1000" spc="-80" dirty="0">
                <a:latin typeface="Tahoma"/>
                <a:cs typeface="Tahoma"/>
              </a:rPr>
              <a:t>we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compare</a:t>
            </a:r>
            <a:r>
              <a:rPr sz="1000" spc="-25" dirty="0">
                <a:latin typeface="Tahoma"/>
                <a:cs typeface="Tahoma"/>
              </a:rPr>
              <a:t> our prediction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ground-</a:t>
            </a:r>
            <a:r>
              <a:rPr sz="1000" spc="-25" dirty="0">
                <a:latin typeface="Tahoma"/>
                <a:cs typeface="Tahoma"/>
              </a:rPr>
              <a:t>truth </a:t>
            </a:r>
            <a:r>
              <a:rPr sz="1000" spc="-20" dirty="0">
                <a:latin typeface="Tahoma"/>
                <a:cs typeface="Tahoma"/>
              </a:rPr>
              <a:t>box?</a:t>
            </a:r>
            <a:endParaRPr sz="1000">
              <a:latin typeface="Tahoma"/>
              <a:cs typeface="Tahoma"/>
            </a:endParaRPr>
          </a:p>
          <a:p>
            <a:pPr marL="224790" marR="55880" indent="-161925" algn="just">
              <a:lnSpc>
                <a:spcPts val="1200"/>
              </a:lnSpc>
              <a:spcBef>
                <a:spcPts val="2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4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5" dirty="0">
                <a:latin typeface="Arial"/>
                <a:cs typeface="Arial"/>
              </a:rPr>
              <a:t>Intersection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over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Union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spc="-10" dirty="0">
                <a:latin typeface="Tahoma"/>
                <a:cs typeface="Tahoma"/>
              </a:rPr>
              <a:t>(IoU) </a:t>
            </a:r>
            <a:r>
              <a:rPr sz="1000" dirty="0">
                <a:latin typeface="Tahoma"/>
                <a:cs typeface="Tahoma"/>
              </a:rPr>
              <a:t>(Also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called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”Jaccard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similarity” or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”Jaccard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index”):</a:t>
            </a:r>
            <a:endParaRPr sz="1000">
              <a:latin typeface="Tahoma"/>
              <a:cs typeface="Tahoma"/>
            </a:endParaRPr>
          </a:p>
          <a:p>
            <a:pPr marL="699135" marR="379095" indent="-150495" algn="just">
              <a:lnSpc>
                <a:spcPct val="113100"/>
              </a:lnSpc>
              <a:spcBef>
                <a:spcPts val="630"/>
              </a:spcBef>
            </a:pPr>
            <a:r>
              <a:rPr sz="1000" spc="-10" dirty="0">
                <a:latin typeface="Tahoma"/>
                <a:cs typeface="Tahoma"/>
              </a:rPr>
              <a:t>Area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Intersection </a:t>
            </a:r>
            <a:r>
              <a:rPr sz="1000" spc="-10" dirty="0">
                <a:latin typeface="Tahoma"/>
                <a:cs typeface="Tahoma"/>
              </a:rPr>
              <a:t>Area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Union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4547" y="1049741"/>
            <a:ext cx="1931701" cy="128721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0052" y="1079653"/>
            <a:ext cx="1700934" cy="1172694"/>
            <a:chOff x="2776962" y="1281062"/>
            <a:chExt cx="3373754" cy="2326005"/>
          </a:xfrm>
        </p:grpSpPr>
        <p:sp>
          <p:nvSpPr>
            <p:cNvPr id="3" name="object 3"/>
            <p:cNvSpPr/>
            <p:nvPr/>
          </p:nvSpPr>
          <p:spPr>
            <a:xfrm>
              <a:off x="3474462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2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2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099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7322" y="675070"/>
            <a:ext cx="2190118" cy="192670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6402">
              <a:spcBef>
                <a:spcPts val="50"/>
              </a:spcBef>
            </a:pPr>
            <a:r>
              <a:rPr sz="1210" dirty="0">
                <a:solidFill>
                  <a:schemeClr val="tx1"/>
                </a:solidFill>
              </a:rPr>
              <a:t>Region</a:t>
            </a:r>
            <a:r>
              <a:rPr sz="1210" spc="-18" dirty="0">
                <a:solidFill>
                  <a:schemeClr val="tx1"/>
                </a:solidFill>
              </a:rPr>
              <a:t> </a:t>
            </a:r>
            <a:r>
              <a:rPr sz="1210" dirty="0">
                <a:solidFill>
                  <a:schemeClr val="tx1"/>
                </a:solidFill>
              </a:rPr>
              <a:t>Proposal</a:t>
            </a:r>
            <a:r>
              <a:rPr sz="1210" spc="-18" dirty="0">
                <a:solidFill>
                  <a:schemeClr val="tx1"/>
                </a:solidFill>
              </a:rPr>
              <a:t> </a:t>
            </a:r>
            <a:r>
              <a:rPr sz="1210" spc="-5" dirty="0">
                <a:solidFill>
                  <a:schemeClr val="tx1"/>
                </a:solidFill>
              </a:rPr>
              <a:t>Network</a:t>
            </a:r>
            <a:endParaRPr sz="1210" dirty="0">
              <a:solidFill>
                <a:schemeClr val="tx1"/>
              </a:solidFill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58" y="1172590"/>
            <a:ext cx="1253648" cy="10851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25052" y="1670355"/>
            <a:ext cx="20713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51715" y="1172590"/>
            <a:ext cx="1254972" cy="1077611"/>
          </a:xfrm>
          <a:custGeom>
            <a:avLst/>
            <a:gdLst/>
            <a:ahLst/>
            <a:cxnLst/>
            <a:rect l="l" t="t" r="r" b="b"/>
            <a:pathLst>
              <a:path w="2489200" h="2137410">
                <a:moveTo>
                  <a:pt x="305424" y="0"/>
                </a:moveTo>
                <a:lnTo>
                  <a:pt x="305424" y="2120699"/>
                </a:lnTo>
              </a:path>
              <a:path w="2489200" h="2137410">
                <a:moveTo>
                  <a:pt x="0" y="1831995"/>
                </a:moveTo>
                <a:lnTo>
                  <a:pt x="2489099" y="1831995"/>
                </a:lnTo>
              </a:path>
              <a:path w="2489200" h="2137410">
                <a:moveTo>
                  <a:pt x="617049" y="4099"/>
                </a:moveTo>
                <a:lnTo>
                  <a:pt x="617049" y="2136799"/>
                </a:lnTo>
              </a:path>
              <a:path w="2489200" h="2137410">
                <a:moveTo>
                  <a:pt x="921849" y="4099"/>
                </a:moveTo>
                <a:lnTo>
                  <a:pt x="921849" y="2136799"/>
                </a:lnTo>
              </a:path>
              <a:path w="2489200" h="2137410">
                <a:moveTo>
                  <a:pt x="1226649" y="4099"/>
                </a:moveTo>
                <a:lnTo>
                  <a:pt x="1226649" y="2136799"/>
                </a:lnTo>
              </a:path>
              <a:path w="2489200" h="2137410">
                <a:moveTo>
                  <a:pt x="1531449" y="4099"/>
                </a:moveTo>
                <a:lnTo>
                  <a:pt x="1531449" y="2136799"/>
                </a:lnTo>
              </a:path>
              <a:path w="2489200" h="2137410">
                <a:moveTo>
                  <a:pt x="1836249" y="4099"/>
                </a:moveTo>
                <a:lnTo>
                  <a:pt x="1836249" y="2136799"/>
                </a:lnTo>
              </a:path>
              <a:path w="2489200" h="2137410">
                <a:moveTo>
                  <a:pt x="2141049" y="4099"/>
                </a:moveTo>
                <a:lnTo>
                  <a:pt x="2141049" y="2136799"/>
                </a:lnTo>
              </a:path>
              <a:path w="2489200" h="2137410">
                <a:moveTo>
                  <a:pt x="0" y="1527195"/>
                </a:moveTo>
                <a:lnTo>
                  <a:pt x="2489099" y="1527195"/>
                </a:lnTo>
              </a:path>
              <a:path w="2489200" h="2137410">
                <a:moveTo>
                  <a:pt x="0" y="1222395"/>
                </a:moveTo>
                <a:lnTo>
                  <a:pt x="2489099" y="1222395"/>
                </a:lnTo>
              </a:path>
              <a:path w="2489200" h="2137410">
                <a:moveTo>
                  <a:pt x="0" y="917595"/>
                </a:moveTo>
                <a:lnTo>
                  <a:pt x="2489099" y="917595"/>
                </a:lnTo>
              </a:path>
              <a:path w="2489200" h="2137410">
                <a:moveTo>
                  <a:pt x="0" y="612795"/>
                </a:moveTo>
                <a:lnTo>
                  <a:pt x="2489099" y="612795"/>
                </a:lnTo>
              </a:path>
              <a:path w="2489200" h="2137410">
                <a:moveTo>
                  <a:pt x="0" y="307995"/>
                </a:moveTo>
                <a:lnTo>
                  <a:pt x="2489099" y="3079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907">
              <a:solidFill>
                <a:schemeClr val="tx1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2007" y="2284726"/>
            <a:ext cx="78467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149174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Input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Image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640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480)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64944" y="2395239"/>
            <a:ext cx="610838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Image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features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7781" y="2502808"/>
            <a:ext cx="784357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512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30339" y="651230"/>
            <a:ext cx="1100021" cy="378490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082" marR="2561" algn="ctr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Imagine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b="1" dirty="0">
                <a:solidFill>
                  <a:schemeClr val="tx1"/>
                </a:solidFill>
                <a:latin typeface="Arial"/>
                <a:cs typeface="Arial"/>
              </a:rPr>
              <a:t>anchor</a:t>
            </a:r>
            <a:r>
              <a:rPr sz="806" b="1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b="1" spc="-12" dirty="0">
                <a:solidFill>
                  <a:schemeClr val="tx1"/>
                </a:solidFill>
                <a:latin typeface="Arial"/>
                <a:cs typeface="Arial"/>
              </a:rPr>
              <a:t>box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fixed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size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at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each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point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map</a:t>
            </a:r>
            <a:endParaRPr sz="8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1831" y="1141608"/>
            <a:ext cx="1884378" cy="1295310"/>
            <a:chOff x="3058176" y="1403948"/>
            <a:chExt cx="3737610" cy="2569210"/>
          </a:xfrm>
        </p:grpSpPr>
        <p:sp>
          <p:nvSpPr>
            <p:cNvPr id="19" name="object 19"/>
            <p:cNvSpPr/>
            <p:nvPr/>
          </p:nvSpPr>
          <p:spPr>
            <a:xfrm>
              <a:off x="3991626" y="17277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709367" y="23810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00FF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382026" y="14229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099767" y="20762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FF0000">
                <a:alpha val="30587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601226" y="20325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318967" y="26858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FF0000">
                <a:alpha val="30587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077226" y="23373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794967" y="29906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FF0000">
                <a:alpha val="30587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258824" y="1865991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258824" y="1865991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178091" y="1667235"/>
            <a:ext cx="222181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Conv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04490" y="1465669"/>
            <a:ext cx="824696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Anchor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object?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58495" y="1572865"/>
            <a:ext cx="205213" cy="41619"/>
            <a:chOff x="6859824" y="2259334"/>
            <a:chExt cx="407034" cy="82550"/>
          </a:xfrm>
        </p:grpSpPr>
        <p:sp>
          <p:nvSpPr>
            <p:cNvPr id="32" name="object 32"/>
            <p:cNvSpPr/>
            <p:nvPr/>
          </p:nvSpPr>
          <p:spPr>
            <a:xfrm>
              <a:off x="6859824" y="23003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259334"/>
              <a:ext cx="105500" cy="8198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288334" y="2205992"/>
            <a:ext cx="1225518" cy="502499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-1281" algn="ctr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At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each</a:t>
            </a:r>
            <a:r>
              <a:rPr sz="806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point,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5" dirty="0">
                <a:solidFill>
                  <a:schemeClr val="tx1"/>
                </a:solidFill>
                <a:latin typeface="Arial"/>
                <a:cs typeface="Arial"/>
              </a:rPr>
              <a:t>predict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whether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5" dirty="0">
                <a:solidFill>
                  <a:schemeClr val="tx1"/>
                </a:solidFill>
                <a:latin typeface="Arial"/>
                <a:cs typeface="Arial"/>
              </a:rPr>
              <a:t>corresponding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anchor</a:t>
            </a:r>
            <a:r>
              <a:rPr sz="8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contains</a:t>
            </a:r>
            <a:r>
              <a:rPr sz="8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8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5" dirty="0">
                <a:solidFill>
                  <a:schemeClr val="tx1"/>
                </a:solidFill>
                <a:latin typeface="Arial"/>
                <a:cs typeface="Arial"/>
              </a:rPr>
              <a:t>object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(binary</a:t>
            </a:r>
            <a:r>
              <a:rPr sz="8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5" dirty="0">
                <a:solidFill>
                  <a:schemeClr val="tx1"/>
                </a:solidFill>
                <a:latin typeface="Arial"/>
                <a:cs typeface="Arial"/>
              </a:rPr>
              <a:t>classification)</a:t>
            </a:r>
            <a:endParaRPr sz="8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3E43A344-6BD8-3459-9AF9-411E9121A679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9307" y="1079653"/>
            <a:ext cx="1351656" cy="1172694"/>
            <a:chOff x="3469700" y="1281062"/>
            <a:chExt cx="2680970" cy="2326005"/>
          </a:xfrm>
        </p:grpSpPr>
        <p:sp>
          <p:nvSpPr>
            <p:cNvPr id="3" name="object 3"/>
            <p:cNvSpPr/>
            <p:nvPr/>
          </p:nvSpPr>
          <p:spPr>
            <a:xfrm>
              <a:off x="3474463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100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4475" y="1465400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9"/>
                  </a:lnTo>
                </a:path>
                <a:path w="2489200" h="2137410">
                  <a:moveTo>
                    <a:pt x="0" y="1831995"/>
                  </a:moveTo>
                  <a:lnTo>
                    <a:pt x="2489099" y="1831995"/>
                  </a:lnTo>
                </a:path>
                <a:path w="2489200" h="2137410">
                  <a:moveTo>
                    <a:pt x="617049" y="4099"/>
                  </a:moveTo>
                  <a:lnTo>
                    <a:pt x="617049" y="2136799"/>
                  </a:lnTo>
                </a:path>
                <a:path w="2489200" h="2137410">
                  <a:moveTo>
                    <a:pt x="921849" y="4099"/>
                  </a:moveTo>
                  <a:lnTo>
                    <a:pt x="921849" y="2136799"/>
                  </a:lnTo>
                </a:path>
                <a:path w="2489200" h="2137410">
                  <a:moveTo>
                    <a:pt x="1226649" y="4099"/>
                  </a:moveTo>
                  <a:lnTo>
                    <a:pt x="1226649" y="2136799"/>
                  </a:lnTo>
                </a:path>
                <a:path w="2489200" h="2137410">
                  <a:moveTo>
                    <a:pt x="1531449" y="4099"/>
                  </a:moveTo>
                  <a:lnTo>
                    <a:pt x="1531449" y="2136799"/>
                  </a:lnTo>
                </a:path>
                <a:path w="2489200" h="2137410">
                  <a:moveTo>
                    <a:pt x="1836249" y="4099"/>
                  </a:moveTo>
                  <a:lnTo>
                    <a:pt x="1836249" y="2136799"/>
                  </a:lnTo>
                </a:path>
                <a:path w="2489200" h="2137410">
                  <a:moveTo>
                    <a:pt x="2141049" y="4099"/>
                  </a:moveTo>
                  <a:lnTo>
                    <a:pt x="2141049" y="2136799"/>
                  </a:lnTo>
                </a:path>
                <a:path w="2489200" h="2137410">
                  <a:moveTo>
                    <a:pt x="0" y="1527195"/>
                  </a:moveTo>
                  <a:lnTo>
                    <a:pt x="2489099" y="1527195"/>
                  </a:lnTo>
                </a:path>
                <a:path w="2489200" h="2137410">
                  <a:moveTo>
                    <a:pt x="0" y="1222395"/>
                  </a:moveTo>
                  <a:lnTo>
                    <a:pt x="2489099" y="1222395"/>
                  </a:lnTo>
                </a:path>
                <a:path w="2489200" h="2137410">
                  <a:moveTo>
                    <a:pt x="0" y="917595"/>
                  </a:moveTo>
                  <a:lnTo>
                    <a:pt x="2489099" y="917595"/>
                  </a:lnTo>
                </a:path>
                <a:path w="2489200" h="2137410">
                  <a:moveTo>
                    <a:pt x="0" y="612795"/>
                  </a:moveTo>
                  <a:lnTo>
                    <a:pt x="2489099" y="612795"/>
                  </a:lnTo>
                </a:path>
                <a:path w="2489200" h="2137410">
                  <a:moveTo>
                    <a:pt x="0" y="307995"/>
                  </a:moveTo>
                  <a:lnTo>
                    <a:pt x="2489099" y="3079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991627" y="17277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709368" y="23810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00FF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06750" y="1879550"/>
              <a:ext cx="1931035" cy="1372870"/>
            </a:xfrm>
            <a:custGeom>
              <a:avLst/>
              <a:gdLst/>
              <a:ahLst/>
              <a:cxnLst/>
              <a:rect l="l" t="t" r="r" b="b"/>
              <a:pathLst>
                <a:path w="1931035" h="1372870">
                  <a:moveTo>
                    <a:pt x="0" y="0"/>
                  </a:moveTo>
                  <a:lnTo>
                    <a:pt x="1930499" y="0"/>
                  </a:lnTo>
                  <a:lnTo>
                    <a:pt x="1930499" y="1372499"/>
                  </a:lnTo>
                  <a:lnTo>
                    <a:pt x="0" y="13724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7322" y="675070"/>
            <a:ext cx="2190118" cy="192670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6402">
              <a:spcBef>
                <a:spcPts val="50"/>
              </a:spcBef>
            </a:pPr>
            <a:r>
              <a:rPr sz="1210" dirty="0">
                <a:solidFill>
                  <a:schemeClr val="tx1"/>
                </a:solidFill>
              </a:rPr>
              <a:t>Region</a:t>
            </a:r>
            <a:r>
              <a:rPr sz="1210" spc="-18" dirty="0">
                <a:solidFill>
                  <a:schemeClr val="tx1"/>
                </a:solidFill>
              </a:rPr>
              <a:t> </a:t>
            </a:r>
            <a:r>
              <a:rPr sz="1210" dirty="0">
                <a:solidFill>
                  <a:schemeClr val="tx1"/>
                </a:solidFill>
              </a:rPr>
              <a:t>Proposal</a:t>
            </a:r>
            <a:r>
              <a:rPr sz="1210" spc="-18" dirty="0">
                <a:solidFill>
                  <a:schemeClr val="tx1"/>
                </a:solidFill>
              </a:rPr>
              <a:t> </a:t>
            </a:r>
            <a:r>
              <a:rPr sz="1210" spc="-5" dirty="0">
                <a:solidFill>
                  <a:schemeClr val="tx1"/>
                </a:solidFill>
              </a:rPr>
              <a:t>Network</a:t>
            </a:r>
            <a:endParaRPr sz="1210" dirty="0">
              <a:solidFill>
                <a:schemeClr val="tx1"/>
              </a:solidFill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58" y="1172590"/>
            <a:ext cx="1253648" cy="108515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400052" y="1372154"/>
            <a:ext cx="273085" cy="686073"/>
            <a:chOff x="2776962" y="1861228"/>
            <a:chExt cx="541655" cy="1360805"/>
          </a:xfrm>
        </p:grpSpPr>
        <p:sp>
          <p:nvSpPr>
            <p:cNvPr id="15" name="object 15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25052" y="1670355"/>
            <a:ext cx="20713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2007" y="2284726"/>
            <a:ext cx="78467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149174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Input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Image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640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480)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7781" y="2395239"/>
            <a:ext cx="78435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8707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Image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features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512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30339" y="651230"/>
            <a:ext cx="1100021" cy="378490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082" marR="2561" algn="ctr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Imagine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b="1" dirty="0">
                <a:solidFill>
                  <a:schemeClr val="tx1"/>
                </a:solidFill>
                <a:latin typeface="Arial"/>
                <a:cs typeface="Arial"/>
              </a:rPr>
              <a:t>anchor</a:t>
            </a:r>
            <a:r>
              <a:rPr sz="806" b="1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b="1" spc="-12" dirty="0">
                <a:solidFill>
                  <a:schemeClr val="tx1"/>
                </a:solidFill>
                <a:latin typeface="Arial"/>
                <a:cs typeface="Arial"/>
              </a:rPr>
              <a:t>box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fixed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size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at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each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point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feature</a:t>
            </a:r>
            <a:r>
              <a:rPr sz="806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map</a:t>
            </a:r>
            <a:endParaRPr sz="8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53090" y="1372154"/>
            <a:ext cx="273085" cy="686073"/>
            <a:chOff x="6254062" y="1861228"/>
            <a:chExt cx="541655" cy="1360805"/>
          </a:xfrm>
        </p:grpSpPr>
        <p:sp>
          <p:nvSpPr>
            <p:cNvPr id="22" name="object 22"/>
            <p:cNvSpPr/>
            <p:nvPr/>
          </p:nvSpPr>
          <p:spPr>
            <a:xfrm>
              <a:off x="62588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2588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178091" y="1667235"/>
            <a:ext cx="222181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Conv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04490" y="1465669"/>
            <a:ext cx="824696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Anchor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object?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58495" y="1572865"/>
            <a:ext cx="205213" cy="41619"/>
            <a:chOff x="6859824" y="2259334"/>
            <a:chExt cx="407034" cy="82550"/>
          </a:xfrm>
        </p:grpSpPr>
        <p:sp>
          <p:nvSpPr>
            <p:cNvPr id="27" name="object 27"/>
            <p:cNvSpPr/>
            <p:nvPr/>
          </p:nvSpPr>
          <p:spPr>
            <a:xfrm>
              <a:off x="6859824" y="23003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259334"/>
              <a:ext cx="105500" cy="8198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112911" y="2205992"/>
            <a:ext cx="1458584" cy="502499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082" marR="2561" indent="-1281" algn="ctr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806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positive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boxes,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also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5" dirty="0">
                <a:solidFill>
                  <a:schemeClr val="tx1"/>
                </a:solidFill>
                <a:latin typeface="Arial"/>
                <a:cs typeface="Arial"/>
              </a:rPr>
              <a:t>predict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corrections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sz="8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anchor</a:t>
            </a:r>
            <a:r>
              <a:rPr sz="8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to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806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0" dirty="0">
                <a:solidFill>
                  <a:schemeClr val="tx1"/>
                </a:solidFill>
                <a:latin typeface="Arial"/>
                <a:cs typeface="Arial"/>
              </a:rPr>
              <a:t>ground-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truth</a:t>
            </a:r>
            <a:r>
              <a:rPr sz="806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box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(regress</a:t>
            </a:r>
            <a:r>
              <a:rPr sz="806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25" dirty="0">
                <a:solidFill>
                  <a:schemeClr val="tx1"/>
                </a:solidFill>
                <a:latin typeface="Arial"/>
                <a:cs typeface="Arial"/>
              </a:rPr>
              <a:t>4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numbers</a:t>
            </a:r>
            <a:r>
              <a:rPr sz="8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per</a:t>
            </a:r>
            <a:r>
              <a:rPr sz="8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5" dirty="0">
                <a:solidFill>
                  <a:schemeClr val="tx1"/>
                </a:solidFill>
                <a:latin typeface="Arial"/>
                <a:cs typeface="Arial"/>
              </a:rPr>
              <a:t>pixel)</a:t>
            </a:r>
            <a:endParaRPr sz="8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01671" y="1811427"/>
            <a:ext cx="63068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95715" marR="2561" indent="-89633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Box</a:t>
            </a:r>
            <a:r>
              <a:rPr sz="706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corrections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58495" y="1918623"/>
            <a:ext cx="205213" cy="41619"/>
            <a:chOff x="6859824" y="2945134"/>
            <a:chExt cx="407034" cy="82550"/>
          </a:xfrm>
        </p:grpSpPr>
        <p:sp>
          <p:nvSpPr>
            <p:cNvPr id="32" name="object 32"/>
            <p:cNvSpPr/>
            <p:nvPr/>
          </p:nvSpPr>
          <p:spPr>
            <a:xfrm>
              <a:off x="6859824" y="29861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945134"/>
              <a:ext cx="105500" cy="81980"/>
            </a:xfrm>
            <a:prstGeom prst="rect">
              <a:avLst/>
            </a:prstGeom>
          </p:spPr>
        </p:pic>
      </p:grpSp>
      <p:sp>
        <p:nvSpPr>
          <p:cNvPr id="34" name="object 2">
            <a:extLst>
              <a:ext uri="{FF2B5EF4-FFF2-40B4-BE49-F238E27FC236}">
                <a16:creationId xmlns:a16="http://schemas.microsoft.com/office/drawing/2014/main" id="{4D1C91A8-8CC4-4E4D-6DA3-F7FED312FF86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9308" y="1079653"/>
            <a:ext cx="1676604" cy="1172694"/>
            <a:chOff x="3469700" y="1281062"/>
            <a:chExt cx="3325495" cy="2326005"/>
          </a:xfrm>
        </p:grpSpPr>
        <p:sp>
          <p:nvSpPr>
            <p:cNvPr id="3" name="object 3"/>
            <p:cNvSpPr/>
            <p:nvPr/>
          </p:nvSpPr>
          <p:spPr>
            <a:xfrm>
              <a:off x="3474463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100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4475" y="1465400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9"/>
                  </a:lnTo>
                </a:path>
                <a:path w="2489200" h="2137410">
                  <a:moveTo>
                    <a:pt x="0" y="1831995"/>
                  </a:moveTo>
                  <a:lnTo>
                    <a:pt x="2489099" y="1831995"/>
                  </a:lnTo>
                </a:path>
                <a:path w="2489200" h="2137410">
                  <a:moveTo>
                    <a:pt x="617049" y="4099"/>
                  </a:moveTo>
                  <a:lnTo>
                    <a:pt x="617049" y="2136799"/>
                  </a:lnTo>
                </a:path>
                <a:path w="2489200" h="2137410">
                  <a:moveTo>
                    <a:pt x="921849" y="4099"/>
                  </a:moveTo>
                  <a:lnTo>
                    <a:pt x="921849" y="2136799"/>
                  </a:lnTo>
                </a:path>
                <a:path w="2489200" h="2137410">
                  <a:moveTo>
                    <a:pt x="1226649" y="4099"/>
                  </a:moveTo>
                  <a:lnTo>
                    <a:pt x="1226649" y="2136799"/>
                  </a:lnTo>
                </a:path>
                <a:path w="2489200" h="2137410">
                  <a:moveTo>
                    <a:pt x="1531449" y="4099"/>
                  </a:moveTo>
                  <a:lnTo>
                    <a:pt x="1531449" y="2136799"/>
                  </a:lnTo>
                </a:path>
                <a:path w="2489200" h="2137410">
                  <a:moveTo>
                    <a:pt x="1836249" y="4099"/>
                  </a:moveTo>
                  <a:lnTo>
                    <a:pt x="1836249" y="2136799"/>
                  </a:lnTo>
                </a:path>
                <a:path w="2489200" h="2137410">
                  <a:moveTo>
                    <a:pt x="2141049" y="4099"/>
                  </a:moveTo>
                  <a:lnTo>
                    <a:pt x="2141049" y="2136799"/>
                  </a:lnTo>
                </a:path>
                <a:path w="2489200" h="2137410">
                  <a:moveTo>
                    <a:pt x="0" y="1527195"/>
                  </a:moveTo>
                  <a:lnTo>
                    <a:pt x="2489099" y="1527195"/>
                  </a:lnTo>
                </a:path>
                <a:path w="2489200" h="2137410">
                  <a:moveTo>
                    <a:pt x="0" y="1222395"/>
                  </a:moveTo>
                  <a:lnTo>
                    <a:pt x="2489099" y="1222395"/>
                  </a:lnTo>
                </a:path>
                <a:path w="2489200" h="2137410">
                  <a:moveTo>
                    <a:pt x="0" y="917595"/>
                  </a:moveTo>
                  <a:lnTo>
                    <a:pt x="2489099" y="917595"/>
                  </a:lnTo>
                </a:path>
                <a:path w="2489200" h="2137410">
                  <a:moveTo>
                    <a:pt x="0" y="612795"/>
                  </a:moveTo>
                  <a:lnTo>
                    <a:pt x="2489099" y="612795"/>
                  </a:lnTo>
                </a:path>
                <a:path w="2489200" h="2137410">
                  <a:moveTo>
                    <a:pt x="0" y="307995"/>
                  </a:moveTo>
                  <a:lnTo>
                    <a:pt x="2489099" y="3079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258825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258825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58" y="1172590"/>
            <a:ext cx="1253648" cy="108515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400052" y="1372154"/>
            <a:ext cx="273085" cy="686073"/>
            <a:chOff x="2776962" y="1861228"/>
            <a:chExt cx="541655" cy="1360805"/>
          </a:xfrm>
        </p:grpSpPr>
        <p:sp>
          <p:nvSpPr>
            <p:cNvPr id="14" name="object 14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25052" y="1670355"/>
            <a:ext cx="20713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007" y="2284726"/>
            <a:ext cx="78467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149174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Input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Image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640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480)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77781" y="2395239"/>
            <a:ext cx="78435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8707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Image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features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512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77040" y="475000"/>
            <a:ext cx="1171413" cy="502499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23368" marR="2561" indent="-17286" algn="just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</a:rPr>
              <a:t>In</a:t>
            </a:r>
            <a:r>
              <a:rPr sz="806" spc="-12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practice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use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K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spc="-5" dirty="0">
                <a:solidFill>
                  <a:schemeClr val="tx1"/>
                </a:solidFill>
              </a:rPr>
              <a:t>different </a:t>
            </a:r>
            <a:r>
              <a:rPr sz="806" dirty="0">
                <a:solidFill>
                  <a:schemeClr val="tx1"/>
                </a:solidFill>
              </a:rPr>
              <a:t>anchor</a:t>
            </a:r>
            <a:r>
              <a:rPr sz="806" spc="-8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boxes</a:t>
            </a:r>
            <a:r>
              <a:rPr sz="806" spc="-5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of</a:t>
            </a:r>
            <a:r>
              <a:rPr sz="806" spc="-5" dirty="0">
                <a:solidFill>
                  <a:schemeClr val="tx1"/>
                </a:solidFill>
              </a:rPr>
              <a:t> different </a:t>
            </a:r>
            <a:r>
              <a:rPr sz="806" dirty="0">
                <a:solidFill>
                  <a:schemeClr val="tx1"/>
                </a:solidFill>
              </a:rPr>
              <a:t>size</a:t>
            </a:r>
            <a:r>
              <a:rPr sz="806" spc="-12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/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scale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at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each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spc="-5" dirty="0">
                <a:solidFill>
                  <a:schemeClr val="tx1"/>
                </a:solidFill>
              </a:rPr>
              <a:t>point</a:t>
            </a:r>
            <a:endParaRPr sz="806">
              <a:solidFill>
                <a:schemeClr val="tx1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8091" y="1667235"/>
            <a:ext cx="222181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Conv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04490" y="1465669"/>
            <a:ext cx="824696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Anchor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object?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6" b="1" dirty="0">
                <a:solidFill>
                  <a:schemeClr val="tx1"/>
                </a:solidFill>
                <a:latin typeface="Arial"/>
                <a:cs typeface="Arial"/>
              </a:rPr>
              <a:t>K</a:t>
            </a:r>
            <a:r>
              <a:rPr sz="706" b="1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58495" y="1572865"/>
            <a:ext cx="205213" cy="41619"/>
            <a:chOff x="6859824" y="2259334"/>
            <a:chExt cx="407034" cy="82550"/>
          </a:xfrm>
        </p:grpSpPr>
        <p:sp>
          <p:nvSpPr>
            <p:cNvPr id="23" name="object 23"/>
            <p:cNvSpPr/>
            <p:nvPr/>
          </p:nvSpPr>
          <p:spPr>
            <a:xfrm>
              <a:off x="6859824" y="23003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259334"/>
              <a:ext cx="105500" cy="8198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809173" y="1811427"/>
            <a:ext cx="615640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Box</a:t>
            </a:r>
            <a:r>
              <a:rPr sz="706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transforms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  <a:p>
            <a:pPr marL="56020"/>
            <a:r>
              <a:rPr sz="706" b="1" dirty="0">
                <a:solidFill>
                  <a:schemeClr val="tx1"/>
                </a:solidFill>
                <a:latin typeface="Arial"/>
                <a:cs typeface="Arial"/>
              </a:rPr>
              <a:t>4K</a:t>
            </a:r>
            <a:r>
              <a:rPr sz="706" b="1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58495" y="1918623"/>
            <a:ext cx="205213" cy="41619"/>
            <a:chOff x="6859824" y="2945134"/>
            <a:chExt cx="407034" cy="82550"/>
          </a:xfrm>
        </p:grpSpPr>
        <p:sp>
          <p:nvSpPr>
            <p:cNvPr id="27" name="object 27"/>
            <p:cNvSpPr/>
            <p:nvPr/>
          </p:nvSpPr>
          <p:spPr>
            <a:xfrm>
              <a:off x="6859824" y="29861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945134"/>
              <a:ext cx="105500" cy="8198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732178" y="1094417"/>
            <a:ext cx="1440656" cy="1235763"/>
            <a:chOff x="3435725" y="1310346"/>
            <a:chExt cx="2857500" cy="2451100"/>
          </a:xfrm>
        </p:grpSpPr>
        <p:sp>
          <p:nvSpPr>
            <p:cNvPr id="30" name="object 30"/>
            <p:cNvSpPr/>
            <p:nvPr/>
          </p:nvSpPr>
          <p:spPr>
            <a:xfrm>
              <a:off x="3991627" y="1727797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709368" y="2381039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454775" y="1329396"/>
              <a:ext cx="2819400" cy="2413000"/>
            </a:xfrm>
            <a:custGeom>
              <a:avLst/>
              <a:gdLst/>
              <a:ahLst/>
              <a:cxnLst/>
              <a:rect l="l" t="t" r="r" b="b"/>
              <a:pathLst>
                <a:path w="2819400" h="2413000">
                  <a:moveTo>
                    <a:pt x="971851" y="801304"/>
                  </a:moveTo>
                  <a:lnTo>
                    <a:pt x="1846951" y="801304"/>
                  </a:lnTo>
                  <a:lnTo>
                    <a:pt x="1846951" y="1611604"/>
                  </a:lnTo>
                  <a:lnTo>
                    <a:pt x="971851" y="1611604"/>
                  </a:lnTo>
                  <a:lnTo>
                    <a:pt x="971851" y="801304"/>
                  </a:lnTo>
                  <a:close/>
                </a:path>
                <a:path w="2819400" h="2413000">
                  <a:moveTo>
                    <a:pt x="742348" y="0"/>
                  </a:moveTo>
                  <a:lnTo>
                    <a:pt x="2076448" y="0"/>
                  </a:lnTo>
                  <a:lnTo>
                    <a:pt x="2076448" y="2412899"/>
                  </a:lnTo>
                  <a:lnTo>
                    <a:pt x="742348" y="2412899"/>
                  </a:lnTo>
                  <a:lnTo>
                    <a:pt x="742348" y="0"/>
                  </a:lnTo>
                  <a:close/>
                </a:path>
                <a:path w="2819400" h="2413000">
                  <a:moveTo>
                    <a:pt x="0" y="591902"/>
                  </a:moveTo>
                  <a:lnTo>
                    <a:pt x="2818799" y="591902"/>
                  </a:lnTo>
                  <a:lnTo>
                    <a:pt x="2818799" y="1821002"/>
                  </a:lnTo>
                  <a:lnTo>
                    <a:pt x="0" y="1821002"/>
                  </a:lnTo>
                  <a:lnTo>
                    <a:pt x="0" y="591902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37" name="object 12">
            <a:extLst>
              <a:ext uri="{FF2B5EF4-FFF2-40B4-BE49-F238E27FC236}">
                <a16:creationId xmlns:a16="http://schemas.microsoft.com/office/drawing/2014/main" id="{F24846FD-EEF3-29D7-0405-3BEDEF004FF6}"/>
              </a:ext>
            </a:extLst>
          </p:cNvPr>
          <p:cNvSpPr txBox="1">
            <a:spLocks/>
          </p:cNvSpPr>
          <p:nvPr/>
        </p:nvSpPr>
        <p:spPr>
          <a:xfrm>
            <a:off x="267322" y="675070"/>
            <a:ext cx="2190118" cy="192670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800" b="1" kern="1200">
                <a:solidFill>
                  <a:schemeClr val="tx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402">
              <a:lnSpc>
                <a:spcPct val="100000"/>
              </a:lnSpc>
              <a:spcBef>
                <a:spcPts val="50"/>
              </a:spcBef>
            </a:pPr>
            <a:r>
              <a:rPr lang="en-GB" sz="1210">
                <a:solidFill>
                  <a:schemeClr val="tx1"/>
                </a:solidFill>
              </a:rPr>
              <a:t>Region</a:t>
            </a:r>
            <a:r>
              <a:rPr lang="en-GB" sz="1210" spc="-18">
                <a:solidFill>
                  <a:schemeClr val="tx1"/>
                </a:solidFill>
              </a:rPr>
              <a:t> </a:t>
            </a:r>
            <a:r>
              <a:rPr lang="en-GB" sz="1210">
                <a:solidFill>
                  <a:schemeClr val="tx1"/>
                </a:solidFill>
              </a:rPr>
              <a:t>Proposal</a:t>
            </a:r>
            <a:r>
              <a:rPr lang="en-GB" sz="1210" spc="-18">
                <a:solidFill>
                  <a:schemeClr val="tx1"/>
                </a:solidFill>
              </a:rPr>
              <a:t> </a:t>
            </a:r>
            <a:r>
              <a:rPr lang="en-GB" sz="1210" spc="-5">
                <a:solidFill>
                  <a:schemeClr val="tx1"/>
                </a:solidFill>
              </a:rPr>
              <a:t>Network</a:t>
            </a:r>
            <a:endParaRPr lang="en-GB" sz="1210" dirty="0">
              <a:solidFill>
                <a:schemeClr val="tx1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FD3FB8D9-D694-EEC7-1A1E-552B84D99533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9308" y="1079653"/>
            <a:ext cx="1676604" cy="1172694"/>
            <a:chOff x="3469700" y="1281062"/>
            <a:chExt cx="3325495" cy="2326005"/>
          </a:xfrm>
        </p:grpSpPr>
        <p:sp>
          <p:nvSpPr>
            <p:cNvPr id="3" name="object 3"/>
            <p:cNvSpPr/>
            <p:nvPr/>
          </p:nvSpPr>
          <p:spPr>
            <a:xfrm>
              <a:off x="3474463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100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4475" y="1465400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9"/>
                  </a:lnTo>
                </a:path>
                <a:path w="2489200" h="2137410">
                  <a:moveTo>
                    <a:pt x="0" y="1831995"/>
                  </a:moveTo>
                  <a:lnTo>
                    <a:pt x="2489099" y="1831995"/>
                  </a:lnTo>
                </a:path>
                <a:path w="2489200" h="2137410">
                  <a:moveTo>
                    <a:pt x="617049" y="4099"/>
                  </a:moveTo>
                  <a:lnTo>
                    <a:pt x="617049" y="2136799"/>
                  </a:lnTo>
                </a:path>
                <a:path w="2489200" h="2137410">
                  <a:moveTo>
                    <a:pt x="921849" y="4099"/>
                  </a:moveTo>
                  <a:lnTo>
                    <a:pt x="921849" y="2136799"/>
                  </a:lnTo>
                </a:path>
                <a:path w="2489200" h="2137410">
                  <a:moveTo>
                    <a:pt x="1226649" y="4099"/>
                  </a:moveTo>
                  <a:lnTo>
                    <a:pt x="1226649" y="2136799"/>
                  </a:lnTo>
                </a:path>
                <a:path w="2489200" h="2137410">
                  <a:moveTo>
                    <a:pt x="1531449" y="4099"/>
                  </a:moveTo>
                  <a:lnTo>
                    <a:pt x="1531449" y="2136799"/>
                  </a:lnTo>
                </a:path>
                <a:path w="2489200" h="2137410">
                  <a:moveTo>
                    <a:pt x="1836249" y="4099"/>
                  </a:moveTo>
                  <a:lnTo>
                    <a:pt x="1836249" y="2136799"/>
                  </a:lnTo>
                </a:path>
                <a:path w="2489200" h="2137410">
                  <a:moveTo>
                    <a:pt x="2141049" y="4099"/>
                  </a:moveTo>
                  <a:lnTo>
                    <a:pt x="2141049" y="2136799"/>
                  </a:lnTo>
                </a:path>
                <a:path w="2489200" h="2137410">
                  <a:moveTo>
                    <a:pt x="0" y="1527195"/>
                  </a:moveTo>
                  <a:lnTo>
                    <a:pt x="2489099" y="1527195"/>
                  </a:lnTo>
                </a:path>
                <a:path w="2489200" h="2137410">
                  <a:moveTo>
                    <a:pt x="0" y="1222395"/>
                  </a:moveTo>
                  <a:lnTo>
                    <a:pt x="2489099" y="1222395"/>
                  </a:lnTo>
                </a:path>
                <a:path w="2489200" h="2137410">
                  <a:moveTo>
                    <a:pt x="0" y="917595"/>
                  </a:moveTo>
                  <a:lnTo>
                    <a:pt x="2489099" y="917595"/>
                  </a:lnTo>
                </a:path>
                <a:path w="2489200" h="2137410">
                  <a:moveTo>
                    <a:pt x="0" y="612795"/>
                  </a:moveTo>
                  <a:lnTo>
                    <a:pt x="2489099" y="612795"/>
                  </a:lnTo>
                </a:path>
                <a:path w="2489200" h="2137410">
                  <a:moveTo>
                    <a:pt x="0" y="307995"/>
                  </a:moveTo>
                  <a:lnTo>
                    <a:pt x="2489099" y="3079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258825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258825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58" y="1172590"/>
            <a:ext cx="1253648" cy="108515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400052" y="1372154"/>
            <a:ext cx="273085" cy="686073"/>
            <a:chOff x="2776962" y="1861228"/>
            <a:chExt cx="541655" cy="1360805"/>
          </a:xfrm>
        </p:grpSpPr>
        <p:sp>
          <p:nvSpPr>
            <p:cNvPr id="14" name="object 14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25052" y="1670355"/>
            <a:ext cx="207134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007" y="2284726"/>
            <a:ext cx="78467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149174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Input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Image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640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480)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77781" y="2395239"/>
            <a:ext cx="784357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 indent="8707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Image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features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(e.g.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512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15)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77040" y="475000"/>
            <a:ext cx="1171413" cy="502499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23368" marR="2561" indent="-17286" algn="just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</a:rPr>
              <a:t>In</a:t>
            </a:r>
            <a:r>
              <a:rPr sz="806" spc="-12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practice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use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K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spc="-5" dirty="0">
                <a:solidFill>
                  <a:schemeClr val="tx1"/>
                </a:solidFill>
              </a:rPr>
              <a:t>different </a:t>
            </a:r>
            <a:r>
              <a:rPr sz="806" dirty="0">
                <a:solidFill>
                  <a:schemeClr val="tx1"/>
                </a:solidFill>
              </a:rPr>
              <a:t>anchor</a:t>
            </a:r>
            <a:r>
              <a:rPr sz="806" spc="-8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boxes</a:t>
            </a:r>
            <a:r>
              <a:rPr sz="806" spc="-5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of</a:t>
            </a:r>
            <a:r>
              <a:rPr sz="806" spc="-5" dirty="0">
                <a:solidFill>
                  <a:schemeClr val="tx1"/>
                </a:solidFill>
              </a:rPr>
              <a:t> different </a:t>
            </a:r>
            <a:r>
              <a:rPr sz="806" dirty="0">
                <a:solidFill>
                  <a:schemeClr val="tx1"/>
                </a:solidFill>
              </a:rPr>
              <a:t>size</a:t>
            </a:r>
            <a:r>
              <a:rPr sz="806" spc="-12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/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scale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at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dirty="0">
                <a:solidFill>
                  <a:schemeClr val="tx1"/>
                </a:solidFill>
              </a:rPr>
              <a:t>each</a:t>
            </a:r>
            <a:r>
              <a:rPr sz="806" spc="-10" dirty="0">
                <a:solidFill>
                  <a:schemeClr val="tx1"/>
                </a:solidFill>
              </a:rPr>
              <a:t> </a:t>
            </a:r>
            <a:r>
              <a:rPr sz="806" spc="-5" dirty="0">
                <a:solidFill>
                  <a:schemeClr val="tx1"/>
                </a:solidFill>
              </a:rPr>
              <a:t>point</a:t>
            </a:r>
            <a:endParaRPr sz="806">
              <a:solidFill>
                <a:schemeClr val="tx1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8091" y="1667235"/>
            <a:ext cx="222181" cy="11508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spc="-10" dirty="0">
                <a:solidFill>
                  <a:schemeClr val="tx1"/>
                </a:solidFill>
                <a:latin typeface="Arial"/>
                <a:cs typeface="Arial"/>
              </a:rPr>
              <a:t>Conv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04490" y="1465669"/>
            <a:ext cx="824696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Anchor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706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object?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6" b="1" dirty="0">
                <a:solidFill>
                  <a:schemeClr val="tx1"/>
                </a:solidFill>
                <a:latin typeface="Arial"/>
                <a:cs typeface="Arial"/>
              </a:rPr>
              <a:t>K</a:t>
            </a:r>
            <a:r>
              <a:rPr sz="706" b="1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58495" y="1572865"/>
            <a:ext cx="205213" cy="41619"/>
            <a:chOff x="6859824" y="2259334"/>
            <a:chExt cx="407034" cy="82550"/>
          </a:xfrm>
        </p:grpSpPr>
        <p:sp>
          <p:nvSpPr>
            <p:cNvPr id="23" name="object 23"/>
            <p:cNvSpPr/>
            <p:nvPr/>
          </p:nvSpPr>
          <p:spPr>
            <a:xfrm>
              <a:off x="6859824" y="23003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259334"/>
              <a:ext cx="105500" cy="8198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809173" y="1811427"/>
            <a:ext cx="615640" cy="22370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Box</a:t>
            </a:r>
            <a:r>
              <a:rPr sz="706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transforms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  <a:p>
            <a:pPr marL="56020"/>
            <a:r>
              <a:rPr sz="706" b="1" dirty="0">
                <a:solidFill>
                  <a:schemeClr val="tx1"/>
                </a:solidFill>
                <a:latin typeface="Arial"/>
                <a:cs typeface="Arial"/>
              </a:rPr>
              <a:t>4K</a:t>
            </a:r>
            <a:r>
              <a:rPr sz="706" b="1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20</a:t>
            </a:r>
            <a:r>
              <a:rPr sz="706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7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6" spc="-12" dirty="0">
                <a:solidFill>
                  <a:schemeClr val="tx1"/>
                </a:solidFill>
                <a:latin typeface="Arial"/>
                <a:cs typeface="Arial"/>
              </a:rPr>
              <a:t>15</a:t>
            </a:r>
            <a:endParaRPr sz="706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58495" y="1918623"/>
            <a:ext cx="205213" cy="41619"/>
            <a:chOff x="6859824" y="2945134"/>
            <a:chExt cx="407034" cy="82550"/>
          </a:xfrm>
        </p:grpSpPr>
        <p:sp>
          <p:nvSpPr>
            <p:cNvPr id="27" name="object 27"/>
            <p:cNvSpPr/>
            <p:nvPr/>
          </p:nvSpPr>
          <p:spPr>
            <a:xfrm>
              <a:off x="6859824" y="29861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945134"/>
              <a:ext cx="105500" cy="8198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732178" y="1094417"/>
            <a:ext cx="1440656" cy="1235763"/>
            <a:chOff x="3435725" y="1310346"/>
            <a:chExt cx="2857500" cy="2451100"/>
          </a:xfrm>
        </p:grpSpPr>
        <p:sp>
          <p:nvSpPr>
            <p:cNvPr id="30" name="object 30"/>
            <p:cNvSpPr/>
            <p:nvPr/>
          </p:nvSpPr>
          <p:spPr>
            <a:xfrm>
              <a:off x="3991627" y="1727797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709368" y="2381039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454775" y="1329396"/>
              <a:ext cx="2819400" cy="2413000"/>
            </a:xfrm>
            <a:custGeom>
              <a:avLst/>
              <a:gdLst/>
              <a:ahLst/>
              <a:cxnLst/>
              <a:rect l="l" t="t" r="r" b="b"/>
              <a:pathLst>
                <a:path w="2819400" h="2413000">
                  <a:moveTo>
                    <a:pt x="971851" y="801304"/>
                  </a:moveTo>
                  <a:lnTo>
                    <a:pt x="1846951" y="801304"/>
                  </a:lnTo>
                  <a:lnTo>
                    <a:pt x="1846951" y="1611604"/>
                  </a:lnTo>
                  <a:lnTo>
                    <a:pt x="971851" y="1611604"/>
                  </a:lnTo>
                  <a:lnTo>
                    <a:pt x="971851" y="801304"/>
                  </a:lnTo>
                  <a:close/>
                </a:path>
                <a:path w="2819400" h="2413000">
                  <a:moveTo>
                    <a:pt x="742348" y="0"/>
                  </a:moveTo>
                  <a:lnTo>
                    <a:pt x="2076448" y="0"/>
                  </a:lnTo>
                  <a:lnTo>
                    <a:pt x="2076448" y="2412899"/>
                  </a:lnTo>
                  <a:lnTo>
                    <a:pt x="742348" y="2412899"/>
                  </a:lnTo>
                  <a:lnTo>
                    <a:pt x="742348" y="0"/>
                  </a:lnTo>
                  <a:close/>
                </a:path>
                <a:path w="2819400" h="2413000">
                  <a:moveTo>
                    <a:pt x="0" y="591902"/>
                  </a:moveTo>
                  <a:lnTo>
                    <a:pt x="2818799" y="591902"/>
                  </a:lnTo>
                  <a:lnTo>
                    <a:pt x="2818799" y="1821002"/>
                  </a:lnTo>
                  <a:lnTo>
                    <a:pt x="0" y="1821002"/>
                  </a:lnTo>
                  <a:lnTo>
                    <a:pt x="0" y="591902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15248" y="2121203"/>
            <a:ext cx="1213673" cy="502499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Sort</a:t>
            </a:r>
            <a:r>
              <a:rPr sz="806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806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K*20*15</a:t>
            </a:r>
            <a:r>
              <a:rPr sz="806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boxes</a:t>
            </a:r>
            <a:r>
              <a:rPr sz="806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by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their</a:t>
            </a:r>
            <a:r>
              <a:rPr sz="8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“objectness”</a:t>
            </a:r>
            <a:r>
              <a:rPr sz="806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5" dirty="0">
                <a:solidFill>
                  <a:schemeClr val="tx1"/>
                </a:solidFill>
                <a:latin typeface="Arial"/>
                <a:cs typeface="Arial"/>
              </a:rPr>
              <a:t>score,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take</a:t>
            </a:r>
            <a:r>
              <a:rPr sz="806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top</a:t>
            </a:r>
            <a:r>
              <a:rPr sz="806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~300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dirty="0">
                <a:solidFill>
                  <a:schemeClr val="tx1"/>
                </a:solidFill>
                <a:latin typeface="Arial"/>
                <a:cs typeface="Arial"/>
              </a:rPr>
              <a:t>as</a:t>
            </a:r>
            <a:r>
              <a:rPr sz="806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6" spc="-12" dirty="0">
                <a:solidFill>
                  <a:schemeClr val="tx1"/>
                </a:solidFill>
                <a:latin typeface="Arial"/>
                <a:cs typeface="Arial"/>
              </a:rPr>
              <a:t>our </a:t>
            </a:r>
            <a:r>
              <a:rPr sz="806" spc="-5" dirty="0">
                <a:solidFill>
                  <a:schemeClr val="tx1"/>
                </a:solidFill>
                <a:latin typeface="Arial"/>
                <a:cs typeface="Arial"/>
              </a:rPr>
              <a:t>proposals</a:t>
            </a:r>
            <a:endParaRPr sz="806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8" name="object 12">
            <a:extLst>
              <a:ext uri="{FF2B5EF4-FFF2-40B4-BE49-F238E27FC236}">
                <a16:creationId xmlns:a16="http://schemas.microsoft.com/office/drawing/2014/main" id="{5B1468BD-9B4E-A7D5-FC00-5EDE357922DB}"/>
              </a:ext>
            </a:extLst>
          </p:cNvPr>
          <p:cNvSpPr txBox="1">
            <a:spLocks/>
          </p:cNvSpPr>
          <p:nvPr/>
        </p:nvSpPr>
        <p:spPr>
          <a:xfrm>
            <a:off x="267322" y="675070"/>
            <a:ext cx="2190118" cy="192670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800" b="1" kern="1200">
                <a:solidFill>
                  <a:schemeClr val="tx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402">
              <a:lnSpc>
                <a:spcPct val="100000"/>
              </a:lnSpc>
              <a:spcBef>
                <a:spcPts val="50"/>
              </a:spcBef>
            </a:pPr>
            <a:r>
              <a:rPr lang="en-GB" sz="1210">
                <a:solidFill>
                  <a:schemeClr val="tx1"/>
                </a:solidFill>
              </a:rPr>
              <a:t>Region</a:t>
            </a:r>
            <a:r>
              <a:rPr lang="en-GB" sz="1210" spc="-18">
                <a:solidFill>
                  <a:schemeClr val="tx1"/>
                </a:solidFill>
              </a:rPr>
              <a:t> </a:t>
            </a:r>
            <a:r>
              <a:rPr lang="en-GB" sz="1210">
                <a:solidFill>
                  <a:schemeClr val="tx1"/>
                </a:solidFill>
              </a:rPr>
              <a:t>Proposal</a:t>
            </a:r>
            <a:r>
              <a:rPr lang="en-GB" sz="1210" spc="-18">
                <a:solidFill>
                  <a:schemeClr val="tx1"/>
                </a:solidFill>
              </a:rPr>
              <a:t> </a:t>
            </a:r>
            <a:r>
              <a:rPr lang="en-GB" sz="1210" spc="-5">
                <a:solidFill>
                  <a:schemeClr val="tx1"/>
                </a:solidFill>
              </a:rPr>
              <a:t>Network</a:t>
            </a:r>
            <a:endParaRPr lang="en-GB" sz="1210" dirty="0">
              <a:solidFill>
                <a:schemeClr val="tx1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55FD0B4-5A6F-585F-9901-BCE7F912292A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699B91D-733E-89C0-D02C-2234776442A7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094"/>
          <a:stretch/>
        </p:blipFill>
        <p:spPr>
          <a:xfrm>
            <a:off x="576263" y="761655"/>
            <a:ext cx="3457575" cy="180692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1B3F64AB-BE4C-B151-9325-0A97294BAB1A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966681" y="868206"/>
            <a:ext cx="2327851" cy="1853604"/>
            <a:chOff x="3116625" y="89024"/>
            <a:chExt cx="5691505" cy="447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1400" y="89025"/>
              <a:ext cx="5506173" cy="4478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6625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9" y="567899"/>
                  </a:moveTo>
                  <a:lnTo>
                    <a:pt x="0" y="567899"/>
                  </a:lnTo>
                  <a:lnTo>
                    <a:pt x="0" y="0"/>
                  </a:lnTo>
                  <a:lnTo>
                    <a:pt x="2200799" y="0"/>
                  </a:lnTo>
                  <a:lnTo>
                    <a:pt x="2200799" y="56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498" y="2591160"/>
            <a:ext cx="2464483" cy="130474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 marR="2561">
              <a:spcBef>
                <a:spcPts val="50"/>
              </a:spcBef>
            </a:pP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Ren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al,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“Faster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R-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CNN:</a:t>
            </a:r>
            <a:r>
              <a:rPr sz="403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Towards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Real-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Time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Detection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Region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Proposal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Networks”,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NIPS</a:t>
            </a:r>
            <a:r>
              <a:rPr sz="403" spc="-10" dirty="0">
                <a:solidFill>
                  <a:schemeClr val="tx1"/>
                </a:solidFill>
                <a:latin typeface="Arial"/>
                <a:cs typeface="Arial"/>
              </a:rPr>
              <a:t> 2015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Figure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copyright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2015,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Ross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Girshick; reproduced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403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3" spc="-5" dirty="0">
                <a:solidFill>
                  <a:schemeClr val="tx1"/>
                </a:solidFill>
                <a:latin typeface="Arial"/>
                <a:cs typeface="Arial"/>
              </a:rPr>
              <a:t>permission</a:t>
            </a:r>
            <a:endParaRPr sz="403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670" y="1201893"/>
            <a:ext cx="1869011" cy="844003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Jointly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train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 losses:</a:t>
            </a:r>
            <a:endParaRPr sz="907" dirty="0">
              <a:solidFill>
                <a:schemeClr val="tx1"/>
              </a:solidFill>
              <a:latin typeface="Arial"/>
              <a:cs typeface="Arial"/>
            </a:endParaRPr>
          </a:p>
          <a:p>
            <a:pPr marL="236566" indent="-211277">
              <a:buAutoNum type="arabicPeriod"/>
              <a:tabLst>
                <a:tab pos="236566" algn="l"/>
              </a:tabLst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RPN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classify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/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not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 object</a:t>
            </a:r>
            <a:endParaRPr sz="907" dirty="0">
              <a:solidFill>
                <a:schemeClr val="tx1"/>
              </a:solidFill>
              <a:latin typeface="Arial"/>
              <a:cs typeface="Arial"/>
            </a:endParaRPr>
          </a:p>
          <a:p>
            <a:pPr marL="236566" indent="-211277">
              <a:buAutoNum type="arabicPeriod"/>
              <a:tabLst>
                <a:tab pos="236566" algn="l"/>
              </a:tabLst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RPN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regress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box</a:t>
            </a:r>
            <a:r>
              <a:rPr sz="907" spc="-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coordinates</a:t>
            </a:r>
            <a:endParaRPr sz="907" dirty="0">
              <a:solidFill>
                <a:schemeClr val="tx1"/>
              </a:solidFill>
              <a:latin typeface="Arial"/>
              <a:cs typeface="Arial"/>
            </a:endParaRPr>
          </a:p>
          <a:p>
            <a:pPr marL="236886" marR="2561" indent="-211596">
              <a:buAutoNum type="arabicPeriod"/>
              <a:tabLst>
                <a:tab pos="236886" algn="l"/>
              </a:tabLst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Final</a:t>
            </a:r>
            <a:r>
              <a:rPr sz="907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classification</a:t>
            </a:r>
            <a:r>
              <a:rPr sz="907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score</a:t>
            </a:r>
            <a:r>
              <a:rPr sz="907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(object classes)</a:t>
            </a:r>
            <a:endParaRPr sz="907" dirty="0">
              <a:solidFill>
                <a:schemeClr val="tx1"/>
              </a:solidFill>
              <a:latin typeface="Arial"/>
              <a:cs typeface="Arial"/>
            </a:endParaRPr>
          </a:p>
          <a:p>
            <a:pPr marL="236566" indent="-211277">
              <a:buAutoNum type="arabicPeriod"/>
              <a:tabLst>
                <a:tab pos="236566" algn="l"/>
              </a:tabLst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Final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box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coordinates</a:t>
            </a:r>
            <a:endParaRPr sz="907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8476367-079E-7401-B738-CE9492D0BF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375" y="790433"/>
            <a:ext cx="1331657" cy="146056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6402">
              <a:spcBef>
                <a:spcPts val="20"/>
              </a:spcBef>
            </a:pPr>
            <a:r>
              <a:rPr sz="907" dirty="0">
                <a:solidFill>
                  <a:schemeClr val="tx1"/>
                </a:solidFill>
              </a:rPr>
              <a:t>Make</a:t>
            </a:r>
            <a:r>
              <a:rPr sz="907" spc="-8" dirty="0">
                <a:solidFill>
                  <a:schemeClr val="tx1"/>
                </a:solidFill>
              </a:rPr>
              <a:t> </a:t>
            </a:r>
            <a:r>
              <a:rPr sz="907" dirty="0">
                <a:solidFill>
                  <a:schemeClr val="tx1"/>
                </a:solidFill>
              </a:rPr>
              <a:t>CNN</a:t>
            </a:r>
            <a:r>
              <a:rPr sz="907" spc="-8" dirty="0">
                <a:solidFill>
                  <a:schemeClr val="tx1"/>
                </a:solidFill>
              </a:rPr>
              <a:t> </a:t>
            </a:r>
            <a:r>
              <a:rPr sz="907" dirty="0">
                <a:solidFill>
                  <a:schemeClr val="tx1"/>
                </a:solidFill>
              </a:rPr>
              <a:t>do</a:t>
            </a:r>
            <a:r>
              <a:rPr sz="907" spc="-8" dirty="0">
                <a:solidFill>
                  <a:schemeClr val="tx1"/>
                </a:solidFill>
              </a:rPr>
              <a:t> </a:t>
            </a:r>
            <a:r>
              <a:rPr sz="907" spc="-5" dirty="0">
                <a:solidFill>
                  <a:schemeClr val="tx1"/>
                </a:solidFill>
              </a:rPr>
              <a:t>proposals!</a:t>
            </a:r>
            <a:endParaRPr sz="907" dirty="0">
              <a:solidFill>
                <a:schemeClr val="tx1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DA221C7-0D42-2411-706B-6420194FBCB5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591" y="1058437"/>
            <a:ext cx="2815746" cy="1408847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AAE29317-F4D2-7F7F-2235-5A796CC58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763" y="847410"/>
            <a:ext cx="1331657" cy="146056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/>
          <a:p>
            <a:pPr marL="6402">
              <a:spcBef>
                <a:spcPts val="20"/>
              </a:spcBef>
            </a:pPr>
            <a:r>
              <a:rPr sz="907" dirty="0">
                <a:solidFill>
                  <a:schemeClr val="tx1"/>
                </a:solidFill>
              </a:rPr>
              <a:t>Make</a:t>
            </a:r>
            <a:r>
              <a:rPr sz="907" spc="-8" dirty="0">
                <a:solidFill>
                  <a:schemeClr val="tx1"/>
                </a:solidFill>
              </a:rPr>
              <a:t> </a:t>
            </a:r>
            <a:r>
              <a:rPr sz="907" dirty="0">
                <a:solidFill>
                  <a:schemeClr val="tx1"/>
                </a:solidFill>
              </a:rPr>
              <a:t>CNN</a:t>
            </a:r>
            <a:r>
              <a:rPr sz="907" spc="-8" dirty="0">
                <a:solidFill>
                  <a:schemeClr val="tx1"/>
                </a:solidFill>
              </a:rPr>
              <a:t> </a:t>
            </a:r>
            <a:r>
              <a:rPr sz="907" dirty="0">
                <a:solidFill>
                  <a:schemeClr val="tx1"/>
                </a:solidFill>
              </a:rPr>
              <a:t>do</a:t>
            </a:r>
            <a:r>
              <a:rPr sz="907" spc="-8" dirty="0">
                <a:solidFill>
                  <a:schemeClr val="tx1"/>
                </a:solidFill>
              </a:rPr>
              <a:t> </a:t>
            </a:r>
            <a:r>
              <a:rPr sz="907" spc="-5" dirty="0">
                <a:solidFill>
                  <a:schemeClr val="tx1"/>
                </a:solidFill>
              </a:rPr>
              <a:t>proposals!</a:t>
            </a:r>
            <a:endParaRPr sz="907" dirty="0">
              <a:solidFill>
                <a:schemeClr val="tx1"/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E3C080-C33C-21D5-7BA3-63B341431BD2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670" y="1063589"/>
            <a:ext cx="1432012" cy="285645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2">
              <a:spcBef>
                <a:spcPts val="50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Faster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R-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CNN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907" spc="-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2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  <a:p>
            <a:pPr marL="6402"/>
            <a:r>
              <a:rPr sz="907" b="1" spc="-25" dirty="0">
                <a:solidFill>
                  <a:schemeClr val="tx1"/>
                </a:solidFill>
                <a:latin typeface="Arial"/>
                <a:cs typeface="Arial"/>
              </a:rPr>
              <a:t>Two-</a:t>
            </a:r>
            <a:r>
              <a:rPr sz="907" b="1" dirty="0">
                <a:solidFill>
                  <a:schemeClr val="tx1"/>
                </a:solidFill>
                <a:latin typeface="Arial"/>
                <a:cs typeface="Arial"/>
              </a:rPr>
              <a:t>stage object</a:t>
            </a:r>
            <a:r>
              <a:rPr sz="907" b="1" spc="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b="1" spc="-5" dirty="0">
                <a:solidFill>
                  <a:schemeClr val="tx1"/>
                </a:solidFill>
                <a:latin typeface="Arial"/>
                <a:cs typeface="Arial"/>
              </a:rPr>
              <a:t>detector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081" y="1465410"/>
            <a:ext cx="1913192" cy="438489"/>
          </a:xfrm>
          <a:prstGeom prst="rect">
            <a:avLst/>
          </a:prstGeom>
          <a:ln w="38099">
            <a:solidFill>
              <a:srgbClr val="4A86E7"/>
            </a:solidFill>
          </a:ln>
        </p:spPr>
        <p:txBody>
          <a:bodyPr vert="horz" wrap="square" lIns="0" tIns="19529" rIns="0" bIns="0" rtlCol="0">
            <a:spAutoFit/>
          </a:bodyPr>
          <a:lstStyle/>
          <a:p>
            <a:pPr marL="69786">
              <a:spcBef>
                <a:spcPts val="154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First</a:t>
            </a:r>
            <a:r>
              <a:rPr sz="907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stage: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Run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once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per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image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  <a:p>
            <a:pPr marL="300269" indent="-153656">
              <a:buChar char="-"/>
              <a:tabLst>
                <a:tab pos="300269" algn="l"/>
              </a:tabLst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Backbone</a:t>
            </a:r>
            <a:r>
              <a:rPr sz="907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network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  <a:p>
            <a:pPr marL="300269" indent="-153656">
              <a:buChar char="-"/>
              <a:tabLst>
                <a:tab pos="300269" algn="l"/>
              </a:tabLst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Region</a:t>
            </a:r>
            <a:r>
              <a:rPr sz="907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proposal</a:t>
            </a:r>
            <a:r>
              <a:rPr sz="907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network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81" y="2037740"/>
            <a:ext cx="1913192" cy="558681"/>
          </a:xfrm>
          <a:prstGeom prst="rect">
            <a:avLst/>
          </a:prstGeom>
          <a:ln w="38099">
            <a:solidFill>
              <a:srgbClr val="6AA84F"/>
            </a:solidFill>
          </a:ln>
        </p:spPr>
        <p:txBody>
          <a:bodyPr vert="horz" wrap="square" lIns="0" tIns="320" rIns="0" bIns="0" rtlCol="0">
            <a:spAutoFit/>
          </a:bodyPr>
          <a:lstStyle/>
          <a:p>
            <a:pPr marL="38734" algn="ctr">
              <a:spcBef>
                <a:spcPts val="3"/>
              </a:spcBef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Second</a:t>
            </a:r>
            <a:r>
              <a:rPr sz="907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stage: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Run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once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per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region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  <a:p>
            <a:pPr marL="217039" indent="-153656" algn="ctr">
              <a:buChar char="-"/>
              <a:tabLst>
                <a:tab pos="217039" algn="l"/>
              </a:tabLst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Crop</a:t>
            </a:r>
            <a:r>
              <a:rPr sz="907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features: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RoI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pool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/</a:t>
            </a:r>
            <a:r>
              <a:rPr sz="907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align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  <a:p>
            <a:pPr marL="300269" indent="-153656">
              <a:buChar char="-"/>
              <a:tabLst>
                <a:tab pos="300269" algn="l"/>
              </a:tabLst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Predict</a:t>
            </a:r>
            <a:r>
              <a:rPr sz="907" spc="-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r>
              <a:rPr sz="907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class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  <a:p>
            <a:pPr marL="300269" indent="-153656">
              <a:buChar char="-"/>
              <a:tabLst>
                <a:tab pos="300269" algn="l"/>
              </a:tabLst>
            </a:pP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Prediction</a:t>
            </a:r>
            <a:r>
              <a:rPr sz="907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dirty="0">
                <a:solidFill>
                  <a:schemeClr val="tx1"/>
                </a:solidFill>
                <a:latin typeface="Arial"/>
                <a:cs typeface="Arial"/>
              </a:rPr>
              <a:t>bbox</a:t>
            </a:r>
            <a:r>
              <a:rPr sz="907" spc="-1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7" spc="-5" dirty="0">
                <a:solidFill>
                  <a:schemeClr val="tx1"/>
                </a:solidFill>
                <a:latin typeface="Arial"/>
                <a:cs typeface="Arial"/>
              </a:rPr>
              <a:t>offset</a:t>
            </a:r>
            <a:endParaRPr sz="907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8" name="object 3">
            <a:extLst>
              <a:ext uri="{FF2B5EF4-FFF2-40B4-BE49-F238E27FC236}">
                <a16:creationId xmlns:a16="http://schemas.microsoft.com/office/drawing/2014/main" id="{D3749C5F-CEE3-3EDB-2F81-0FBF251C9A8D}"/>
              </a:ext>
            </a:extLst>
          </p:cNvPr>
          <p:cNvGrpSpPr/>
          <p:nvPr/>
        </p:nvGrpSpPr>
        <p:grpSpPr>
          <a:xfrm>
            <a:off x="2039852" y="806240"/>
            <a:ext cx="2431106" cy="1848270"/>
            <a:chOff x="3116625" y="89024"/>
            <a:chExt cx="5691505" cy="4478655"/>
          </a:xfrm>
        </p:grpSpPr>
        <p:pic>
          <p:nvPicPr>
            <p:cNvPr id="19" name="object 4">
              <a:extLst>
                <a:ext uri="{FF2B5EF4-FFF2-40B4-BE49-F238E27FC236}">
                  <a16:creationId xmlns:a16="http://schemas.microsoft.com/office/drawing/2014/main" id="{FDA79068-164F-0633-E9FA-B0986EC827C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1400" y="89025"/>
              <a:ext cx="5506173" cy="4478361"/>
            </a:xfrm>
            <a:prstGeom prst="rect">
              <a:avLst/>
            </a:prstGeom>
          </p:spPr>
        </p:pic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4D7C8ED9-1D58-283E-69D9-8F256D9F38BB}"/>
                </a:ext>
              </a:extLst>
            </p:cNvPr>
            <p:cNvSpPr/>
            <p:nvPr/>
          </p:nvSpPr>
          <p:spPr>
            <a:xfrm>
              <a:off x="3116625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9" y="567899"/>
                  </a:moveTo>
                  <a:lnTo>
                    <a:pt x="0" y="567899"/>
                  </a:lnTo>
                  <a:lnTo>
                    <a:pt x="0" y="0"/>
                  </a:lnTo>
                  <a:lnTo>
                    <a:pt x="2200799" y="0"/>
                  </a:lnTo>
                  <a:lnTo>
                    <a:pt x="2200799" y="56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09542" y="787327"/>
            <a:ext cx="1802888" cy="1885975"/>
            <a:chOff x="5374298" y="701241"/>
            <a:chExt cx="3575975" cy="3740777"/>
          </a:xfrm>
        </p:grpSpPr>
        <p:sp>
          <p:nvSpPr>
            <p:cNvPr id="10" name="object 10"/>
            <p:cNvSpPr/>
            <p:nvPr/>
          </p:nvSpPr>
          <p:spPr>
            <a:xfrm>
              <a:off x="5374298" y="2046198"/>
              <a:ext cx="2782765" cy="2395820"/>
            </a:xfrm>
            <a:custGeom>
              <a:avLst/>
              <a:gdLst/>
              <a:ahLst/>
              <a:cxnLst/>
              <a:rect l="l" t="t" r="r" b="b"/>
              <a:pathLst>
                <a:path w="3211195" h="2747645">
                  <a:moveTo>
                    <a:pt x="0" y="0"/>
                  </a:moveTo>
                  <a:lnTo>
                    <a:pt x="3210599" y="0"/>
                  </a:lnTo>
                  <a:lnTo>
                    <a:pt x="3210599" y="2747399"/>
                  </a:lnTo>
                  <a:lnTo>
                    <a:pt x="0" y="2747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178793" y="701241"/>
              <a:ext cx="2771480" cy="1281542"/>
            </a:xfrm>
            <a:custGeom>
              <a:avLst/>
              <a:gdLst/>
              <a:ahLst/>
              <a:cxnLst/>
              <a:rect l="l" t="t" r="r" b="b"/>
              <a:pathLst>
                <a:path w="3211195" h="1557655">
                  <a:moveTo>
                    <a:pt x="0" y="0"/>
                  </a:moveTo>
                  <a:lnTo>
                    <a:pt x="3210599" y="0"/>
                  </a:lnTo>
                  <a:lnTo>
                    <a:pt x="3210599" y="1557299"/>
                  </a:lnTo>
                  <a:lnTo>
                    <a:pt x="0" y="1557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907">
                <a:solidFill>
                  <a:schemeClr val="tx1"/>
                </a:solidFill>
              </a:endParaRPr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3C9EBF92-61EB-598D-4132-25FE6930B931}"/>
              </a:ext>
            </a:extLst>
          </p:cNvPr>
          <p:cNvSpPr txBox="1">
            <a:spLocks/>
          </p:cNvSpPr>
          <p:nvPr/>
        </p:nvSpPr>
        <p:spPr>
          <a:xfrm>
            <a:off x="201375" y="790433"/>
            <a:ext cx="1331657" cy="146056"/>
          </a:xfrm>
          <a:prstGeom prst="rect">
            <a:avLst/>
          </a:prstGeom>
        </p:spPr>
        <p:txBody>
          <a:bodyPr vert="horz" wrap="square" lIns="0" tIns="6403" rIns="0" bIns="0" rtlCol="0" anchor="b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800" b="1" kern="1200">
                <a:solidFill>
                  <a:schemeClr val="tx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402">
              <a:lnSpc>
                <a:spcPct val="100000"/>
              </a:lnSpc>
              <a:spcBef>
                <a:spcPts val="20"/>
              </a:spcBef>
            </a:pPr>
            <a:r>
              <a:rPr lang="en-GB" sz="907" dirty="0">
                <a:solidFill>
                  <a:schemeClr val="tx1"/>
                </a:solidFill>
              </a:rPr>
              <a:t>Make</a:t>
            </a:r>
            <a:r>
              <a:rPr lang="en-GB" sz="907" spc="-8" dirty="0">
                <a:solidFill>
                  <a:schemeClr val="tx1"/>
                </a:solidFill>
              </a:rPr>
              <a:t> </a:t>
            </a:r>
            <a:r>
              <a:rPr lang="en-GB" sz="907" dirty="0">
                <a:solidFill>
                  <a:schemeClr val="tx1"/>
                </a:solidFill>
              </a:rPr>
              <a:t>CNN</a:t>
            </a:r>
            <a:r>
              <a:rPr lang="en-GB" sz="907" spc="-8" dirty="0">
                <a:solidFill>
                  <a:schemeClr val="tx1"/>
                </a:solidFill>
              </a:rPr>
              <a:t> </a:t>
            </a:r>
            <a:r>
              <a:rPr lang="en-GB" sz="907" dirty="0">
                <a:solidFill>
                  <a:schemeClr val="tx1"/>
                </a:solidFill>
              </a:rPr>
              <a:t>do</a:t>
            </a:r>
            <a:r>
              <a:rPr lang="en-GB" sz="907" spc="-8" dirty="0">
                <a:solidFill>
                  <a:schemeClr val="tx1"/>
                </a:solidFill>
              </a:rPr>
              <a:t> </a:t>
            </a:r>
            <a:r>
              <a:rPr lang="en-GB" sz="907" spc="-5" dirty="0">
                <a:solidFill>
                  <a:schemeClr val="tx1"/>
                </a:solidFill>
              </a:rPr>
              <a:t>proposals!</a:t>
            </a:r>
            <a:endParaRPr lang="en-GB" sz="907" dirty="0">
              <a:solidFill>
                <a:schemeClr val="tx1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0DE319F-95EF-12EA-0665-4B80F47E7DF3}"/>
              </a:ext>
            </a:extLst>
          </p:cNvPr>
          <p:cNvSpPr txBox="1">
            <a:spLocks/>
          </p:cNvSpPr>
          <p:nvPr/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-20" dirty="0"/>
              <a:t>Faster R-CNN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300" y="39215"/>
            <a:ext cx="2590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Dealing</a:t>
            </a:r>
            <a:r>
              <a:rPr spc="-7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5" dirty="0"/>
              <a:t>Scale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489261"/>
            <a:ext cx="2952750" cy="4813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9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We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need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detect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objects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many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different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scales.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Tahoma"/>
                <a:cs typeface="Tahoma"/>
              </a:rPr>
              <a:t>How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improve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scale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invariance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the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detector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108" y="1067666"/>
            <a:ext cx="3064172" cy="203253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943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54" y="1196975"/>
            <a:ext cx="3741542" cy="149991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654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Dealing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Scale:</a:t>
            </a: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Pyramid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90" y="888705"/>
            <a:ext cx="3812201" cy="178798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2264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Dealing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Scale:</a:t>
            </a: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Pyramid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90" y="830514"/>
            <a:ext cx="3812201" cy="178798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654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Dealing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Scale:</a:t>
            </a: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Pyramid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441" y="932434"/>
            <a:ext cx="3879475" cy="167041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2264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Dealing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Scale:</a:t>
            </a: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Pyramid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441" y="873696"/>
            <a:ext cx="3879475" cy="167041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34385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Dealing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Scale:</a:t>
            </a: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Pyramid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386" y="966316"/>
            <a:ext cx="3822227" cy="17558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40106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Dealing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Scale:</a:t>
            </a: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Pyramid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372" y="815239"/>
            <a:ext cx="3830136" cy="175745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40106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Dealing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Scale:</a:t>
            </a: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Pyramid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372" y="815239"/>
            <a:ext cx="3830136" cy="175745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41909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Overlapping</a:t>
            </a:r>
            <a:r>
              <a:rPr spc="-50" dirty="0"/>
              <a:t> </a:t>
            </a:r>
            <a:r>
              <a:rPr spc="-35" dirty="0"/>
              <a:t>Boxes:</a:t>
            </a:r>
            <a:r>
              <a:rPr spc="85" dirty="0"/>
              <a:t> </a:t>
            </a:r>
            <a:r>
              <a:rPr spc="-20" dirty="0"/>
              <a:t>Non-</a:t>
            </a:r>
            <a:r>
              <a:rPr dirty="0"/>
              <a:t>Max</a:t>
            </a:r>
            <a:r>
              <a:rPr spc="-45" dirty="0"/>
              <a:t> </a:t>
            </a:r>
            <a:r>
              <a:rPr spc="-55" dirty="0"/>
              <a:t>Suppression</a:t>
            </a:r>
            <a:r>
              <a:rPr spc="-45" dirty="0"/>
              <a:t> </a:t>
            </a:r>
            <a:r>
              <a:rPr spc="-10" dirty="0"/>
              <a:t>(NMS)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281" y="607458"/>
            <a:ext cx="1870710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0" dirty="0">
                <a:latin typeface="Arial"/>
                <a:cs typeface="Arial"/>
              </a:rPr>
              <a:t>Problem: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Object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detectors </a:t>
            </a:r>
            <a:r>
              <a:rPr sz="1000" spc="-20" dirty="0">
                <a:latin typeface="Tahoma"/>
                <a:cs typeface="Tahoma"/>
              </a:rPr>
              <a:t>often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output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many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overlapping </a:t>
            </a:r>
            <a:r>
              <a:rPr sz="1000" spc="-10" dirty="0">
                <a:latin typeface="Tahoma"/>
                <a:cs typeface="Tahoma"/>
              </a:rPr>
              <a:t>detections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1016" y="1076796"/>
            <a:ext cx="1936970" cy="139405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43433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Overlapping</a:t>
            </a:r>
            <a:r>
              <a:rPr spc="-50" dirty="0"/>
              <a:t> </a:t>
            </a:r>
            <a:r>
              <a:rPr spc="-35" dirty="0"/>
              <a:t>Boxes:</a:t>
            </a:r>
            <a:r>
              <a:rPr spc="85" dirty="0"/>
              <a:t> </a:t>
            </a:r>
            <a:r>
              <a:rPr spc="-20" dirty="0"/>
              <a:t>Non-</a:t>
            </a:r>
            <a:r>
              <a:rPr dirty="0"/>
              <a:t>Max</a:t>
            </a:r>
            <a:r>
              <a:rPr spc="-45" dirty="0"/>
              <a:t> </a:t>
            </a:r>
            <a:r>
              <a:rPr spc="-55" dirty="0"/>
              <a:t>Suppression</a:t>
            </a:r>
            <a:r>
              <a:rPr spc="-45" dirty="0"/>
              <a:t> </a:t>
            </a:r>
            <a:r>
              <a:rPr spc="-10" dirty="0"/>
              <a:t>(NMS)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281" y="607458"/>
            <a:ext cx="1870710" cy="89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0" dirty="0">
                <a:latin typeface="Arial"/>
                <a:cs typeface="Arial"/>
              </a:rPr>
              <a:t>Problem: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Object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detectors </a:t>
            </a:r>
            <a:r>
              <a:rPr sz="1000" spc="-20" dirty="0">
                <a:latin typeface="Tahoma"/>
                <a:cs typeface="Tahoma"/>
              </a:rPr>
              <a:t>often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output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many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overlapping </a:t>
            </a:r>
            <a:r>
              <a:rPr sz="1000" spc="-10" dirty="0">
                <a:latin typeface="Tahoma"/>
                <a:cs typeface="Tahoma"/>
              </a:rPr>
              <a:t>detections</a:t>
            </a:r>
            <a:endParaRPr sz="1000">
              <a:latin typeface="Tahoma"/>
              <a:cs typeface="Tahoma"/>
            </a:endParaRPr>
          </a:p>
          <a:p>
            <a:pPr marL="199390" marR="205740" indent="-161925">
              <a:lnSpc>
                <a:spcPts val="1100"/>
              </a:lnSpc>
              <a:spcBef>
                <a:spcPts val="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5" dirty="0">
                <a:latin typeface="Arial"/>
                <a:cs typeface="Arial"/>
              </a:rPr>
              <a:t>Solution: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Post-</a:t>
            </a:r>
            <a:r>
              <a:rPr sz="1000" spc="-45" dirty="0">
                <a:latin typeface="Tahoma"/>
                <a:cs typeface="Tahoma"/>
              </a:rPr>
              <a:t>process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raw </a:t>
            </a:r>
            <a:r>
              <a:rPr sz="1000" spc="-35" dirty="0">
                <a:latin typeface="Tahoma"/>
                <a:cs typeface="Tahoma"/>
              </a:rPr>
              <a:t>detections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Non-</a:t>
            </a:r>
            <a:r>
              <a:rPr sz="1000" spc="-25" dirty="0">
                <a:latin typeface="Tahoma"/>
                <a:cs typeface="Tahoma"/>
              </a:rPr>
              <a:t>Max </a:t>
            </a:r>
            <a:r>
              <a:rPr sz="1000" spc="-45" dirty="0">
                <a:latin typeface="Tahoma"/>
                <a:cs typeface="Tahoma"/>
              </a:rPr>
              <a:t>Suppression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(NMS)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1016" y="1076796"/>
            <a:ext cx="1936970" cy="139405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40385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Overlapping</a:t>
            </a:r>
            <a:r>
              <a:rPr spc="-50" dirty="0"/>
              <a:t> </a:t>
            </a:r>
            <a:r>
              <a:rPr spc="-35" dirty="0"/>
              <a:t>Boxes:</a:t>
            </a:r>
            <a:r>
              <a:rPr spc="85" dirty="0"/>
              <a:t> </a:t>
            </a:r>
            <a:r>
              <a:rPr spc="-20" dirty="0"/>
              <a:t>Non-</a:t>
            </a:r>
            <a:r>
              <a:rPr dirty="0"/>
              <a:t>Max</a:t>
            </a:r>
            <a:r>
              <a:rPr spc="-45" dirty="0"/>
              <a:t> </a:t>
            </a:r>
            <a:r>
              <a:rPr spc="-55" dirty="0"/>
              <a:t>Suppression</a:t>
            </a:r>
            <a:r>
              <a:rPr spc="-45" dirty="0"/>
              <a:t> </a:t>
            </a:r>
            <a:r>
              <a:rPr spc="-10" dirty="0"/>
              <a:t>(NMS)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88265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0" dirty="0">
                <a:latin typeface="Arial"/>
                <a:cs typeface="Arial"/>
              </a:rPr>
              <a:t>Problem: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20" dirty="0"/>
              <a:t>Object</a:t>
            </a:r>
            <a:r>
              <a:rPr sz="1000" spc="-30" dirty="0"/>
              <a:t> </a:t>
            </a:r>
            <a:r>
              <a:rPr sz="1000" spc="-10" dirty="0"/>
              <a:t>detectors </a:t>
            </a:r>
            <a:r>
              <a:rPr sz="1000" spc="-20" dirty="0"/>
              <a:t>often</a:t>
            </a:r>
            <a:r>
              <a:rPr sz="1000" spc="-55" dirty="0"/>
              <a:t> </a:t>
            </a:r>
            <a:r>
              <a:rPr sz="1000" spc="-10" dirty="0"/>
              <a:t>output</a:t>
            </a:r>
            <a:r>
              <a:rPr sz="1000" spc="-45" dirty="0"/>
              <a:t> </a:t>
            </a:r>
            <a:r>
              <a:rPr sz="1000" spc="-35" dirty="0"/>
              <a:t>many</a:t>
            </a:r>
            <a:r>
              <a:rPr sz="1000" spc="-45" dirty="0"/>
              <a:t> </a:t>
            </a:r>
            <a:r>
              <a:rPr sz="1000" spc="-40" dirty="0"/>
              <a:t>overlapping </a:t>
            </a:r>
            <a:r>
              <a:rPr sz="1000" spc="-10" dirty="0"/>
              <a:t>detections</a:t>
            </a:r>
            <a:endParaRPr sz="1000">
              <a:latin typeface="Arial"/>
              <a:cs typeface="Arial"/>
            </a:endParaRPr>
          </a:p>
          <a:p>
            <a:pPr marL="199390" marR="264160" indent="-161925">
              <a:lnSpc>
                <a:spcPts val="1100"/>
              </a:lnSpc>
              <a:spcBef>
                <a:spcPts val="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5" dirty="0">
                <a:latin typeface="Arial"/>
                <a:cs typeface="Arial"/>
              </a:rPr>
              <a:t>Solution: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20" dirty="0"/>
              <a:t>Post-</a:t>
            </a:r>
            <a:r>
              <a:rPr sz="1000" spc="-45" dirty="0"/>
              <a:t>process</a:t>
            </a:r>
            <a:r>
              <a:rPr sz="1000" spc="-10" dirty="0"/>
              <a:t> </a:t>
            </a:r>
            <a:r>
              <a:rPr sz="1000" spc="-45" dirty="0"/>
              <a:t>raw </a:t>
            </a:r>
            <a:r>
              <a:rPr sz="1000" spc="-35" dirty="0"/>
              <a:t>detections</a:t>
            </a:r>
            <a:r>
              <a:rPr sz="1000" spc="-5" dirty="0"/>
              <a:t> </a:t>
            </a:r>
            <a:r>
              <a:rPr sz="1000" spc="-30" dirty="0"/>
              <a:t>using</a:t>
            </a:r>
            <a:r>
              <a:rPr sz="1000" spc="5" dirty="0"/>
              <a:t> </a:t>
            </a:r>
            <a:r>
              <a:rPr sz="1000" spc="-20" dirty="0"/>
              <a:t>Non-</a:t>
            </a:r>
            <a:r>
              <a:rPr sz="1000" spc="-25" dirty="0"/>
              <a:t>Max </a:t>
            </a:r>
            <a:r>
              <a:rPr sz="1000" spc="-45" dirty="0"/>
              <a:t>Suppression</a:t>
            </a:r>
            <a:r>
              <a:rPr sz="1000" spc="5" dirty="0"/>
              <a:t> </a:t>
            </a:r>
            <a:r>
              <a:rPr sz="1000" spc="-20" dirty="0"/>
              <a:t>(NMS)</a:t>
            </a:r>
            <a:endParaRPr sz="1000">
              <a:latin typeface="Arial"/>
              <a:cs typeface="Arial"/>
            </a:endParaRPr>
          </a:p>
          <a:p>
            <a:pPr marL="452120" indent="-153670">
              <a:lnSpc>
                <a:spcPts val="1050"/>
              </a:lnSpc>
              <a:buClr>
                <a:srgbClr val="8C1414"/>
              </a:buClr>
              <a:buAutoNum type="arabicPeriod"/>
              <a:tabLst>
                <a:tab pos="452120" algn="l"/>
              </a:tabLst>
            </a:pPr>
            <a:r>
              <a:rPr sz="900" spc="-30" dirty="0">
                <a:latin typeface="Arial"/>
                <a:cs typeface="Arial"/>
              </a:rPr>
              <a:t>Select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next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highest-</a:t>
            </a:r>
            <a:r>
              <a:rPr sz="900" spc="-10" dirty="0">
                <a:latin typeface="Arial"/>
                <a:cs typeface="Arial"/>
              </a:rPr>
              <a:t>scoring</a:t>
            </a:r>
            <a:endParaRPr sz="900">
              <a:latin typeface="Arial"/>
              <a:cs typeface="Arial"/>
            </a:endParaRPr>
          </a:p>
          <a:p>
            <a:pPr marL="452755">
              <a:lnSpc>
                <a:spcPct val="100000"/>
              </a:lnSpc>
              <a:spcBef>
                <a:spcPts val="20"/>
              </a:spcBef>
            </a:pPr>
            <a:r>
              <a:rPr sz="900" spc="-25" dirty="0">
                <a:latin typeface="Arial"/>
                <a:cs typeface="Arial"/>
              </a:rPr>
              <a:t>box</a:t>
            </a:r>
            <a:endParaRPr sz="900">
              <a:latin typeface="Arial"/>
              <a:cs typeface="Arial"/>
            </a:endParaRPr>
          </a:p>
          <a:p>
            <a:pPr marL="452120" indent="-153670">
              <a:lnSpc>
                <a:spcPct val="100000"/>
              </a:lnSpc>
              <a:spcBef>
                <a:spcPts val="15"/>
              </a:spcBef>
              <a:buClr>
                <a:srgbClr val="8C1414"/>
              </a:buClr>
              <a:buAutoNum type="arabicPeriod" startAt="2"/>
              <a:tabLst>
                <a:tab pos="452120" algn="l"/>
              </a:tabLst>
            </a:pPr>
            <a:r>
              <a:rPr sz="900" spc="-10" dirty="0">
                <a:latin typeface="Arial"/>
                <a:cs typeface="Arial"/>
              </a:rPr>
              <a:t>Eliminate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lower-</a:t>
            </a:r>
            <a:r>
              <a:rPr sz="900" spc="-25" dirty="0">
                <a:latin typeface="Arial"/>
                <a:cs typeface="Arial"/>
              </a:rPr>
              <a:t>scoring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boxes</a:t>
            </a:r>
            <a:endParaRPr sz="900">
              <a:latin typeface="Arial"/>
              <a:cs typeface="Arial"/>
            </a:endParaRPr>
          </a:p>
          <a:p>
            <a:pPr marL="452755" marR="170180" indent="-154305">
              <a:lnSpc>
                <a:spcPct val="101499"/>
              </a:lnSpc>
              <a:buClr>
                <a:srgbClr val="8C1414"/>
              </a:buClr>
              <a:buAutoNum type="arabicPeriod" startAt="2"/>
              <a:tabLst>
                <a:tab pos="452755" algn="l"/>
              </a:tabLst>
            </a:pPr>
            <a:r>
              <a:rPr sz="900" dirty="0">
                <a:latin typeface="Arial"/>
                <a:cs typeface="Arial"/>
              </a:rPr>
              <a:t>with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IoU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i="1" dirty="0">
                <a:latin typeface="Meiryo UI"/>
                <a:cs typeface="Meiryo UI"/>
              </a:rPr>
              <a:t>&gt;</a:t>
            </a:r>
            <a:r>
              <a:rPr sz="900" i="1" spc="-20" dirty="0">
                <a:latin typeface="Meiryo UI"/>
                <a:cs typeface="Meiryo UI"/>
              </a:rPr>
              <a:t> </a:t>
            </a:r>
            <a:r>
              <a:rPr sz="900" spc="-20" dirty="0">
                <a:latin typeface="Arial"/>
                <a:cs typeface="Arial"/>
              </a:rPr>
              <a:t>threshold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(e.g. </a:t>
            </a:r>
            <a:r>
              <a:rPr sz="900" spc="-20" dirty="0">
                <a:latin typeface="Arial"/>
                <a:cs typeface="Arial"/>
              </a:rPr>
              <a:t>0.7)</a:t>
            </a:r>
            <a:endParaRPr sz="900">
              <a:latin typeface="Arial"/>
              <a:cs typeface="Arial"/>
            </a:endParaRPr>
          </a:p>
          <a:p>
            <a:pPr marL="452120" indent="-153670">
              <a:lnSpc>
                <a:spcPct val="100000"/>
              </a:lnSpc>
              <a:spcBef>
                <a:spcPts val="15"/>
              </a:spcBef>
              <a:buClr>
                <a:srgbClr val="8C1414"/>
              </a:buClr>
              <a:buAutoNum type="arabicPeriod" startAt="2"/>
              <a:tabLst>
                <a:tab pos="452120" algn="l"/>
              </a:tabLst>
            </a:pPr>
            <a:r>
              <a:rPr sz="900" dirty="0">
                <a:latin typeface="Arial"/>
                <a:cs typeface="Arial"/>
              </a:rPr>
              <a:t>If </a:t>
            </a:r>
            <a:r>
              <a:rPr sz="900" spc="-20" dirty="0">
                <a:latin typeface="Arial"/>
                <a:cs typeface="Arial"/>
              </a:rPr>
              <a:t>any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60" dirty="0">
                <a:latin typeface="Arial"/>
                <a:cs typeface="Arial"/>
              </a:rPr>
              <a:t>boxes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remain,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GOTO </a:t>
            </a:r>
            <a:r>
              <a:rPr sz="900" spc="-5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1016" y="1076796"/>
            <a:ext cx="1936970" cy="139405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5158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54" y="831008"/>
            <a:ext cx="3741542" cy="186459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400669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Overlapping</a:t>
            </a:r>
            <a:r>
              <a:rPr spc="-50" dirty="0"/>
              <a:t> </a:t>
            </a:r>
            <a:r>
              <a:rPr spc="-35" dirty="0"/>
              <a:t>Boxes:</a:t>
            </a:r>
            <a:r>
              <a:rPr spc="85" dirty="0"/>
              <a:t> </a:t>
            </a:r>
            <a:r>
              <a:rPr spc="-20" dirty="0"/>
              <a:t>Non-</a:t>
            </a:r>
            <a:r>
              <a:rPr dirty="0"/>
              <a:t>Max</a:t>
            </a:r>
            <a:r>
              <a:rPr spc="-45" dirty="0"/>
              <a:t> </a:t>
            </a:r>
            <a:r>
              <a:rPr spc="-55" dirty="0"/>
              <a:t>Suppression</a:t>
            </a:r>
            <a:r>
              <a:rPr spc="-45" dirty="0"/>
              <a:t> </a:t>
            </a:r>
            <a:r>
              <a:rPr spc="-10" dirty="0"/>
              <a:t>(NMS)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88265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0" dirty="0">
                <a:latin typeface="Arial"/>
                <a:cs typeface="Arial"/>
              </a:rPr>
              <a:t>Problem: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20" dirty="0"/>
              <a:t>Object</a:t>
            </a:r>
            <a:r>
              <a:rPr sz="1000" spc="-30" dirty="0"/>
              <a:t> </a:t>
            </a:r>
            <a:r>
              <a:rPr sz="1000" spc="-10" dirty="0"/>
              <a:t>detectors </a:t>
            </a:r>
            <a:r>
              <a:rPr sz="1000" spc="-20" dirty="0"/>
              <a:t>often</a:t>
            </a:r>
            <a:r>
              <a:rPr sz="1000" spc="-55" dirty="0"/>
              <a:t> </a:t>
            </a:r>
            <a:r>
              <a:rPr sz="1000" spc="-10" dirty="0"/>
              <a:t>output</a:t>
            </a:r>
            <a:r>
              <a:rPr sz="1000" spc="-45" dirty="0"/>
              <a:t> </a:t>
            </a:r>
            <a:r>
              <a:rPr sz="1000" spc="-35" dirty="0"/>
              <a:t>many</a:t>
            </a:r>
            <a:r>
              <a:rPr sz="1000" spc="-45" dirty="0"/>
              <a:t> </a:t>
            </a:r>
            <a:r>
              <a:rPr sz="1000" spc="-40" dirty="0"/>
              <a:t>overlapping </a:t>
            </a:r>
            <a:r>
              <a:rPr sz="1000" spc="-10" dirty="0"/>
              <a:t>detections</a:t>
            </a:r>
            <a:endParaRPr sz="1000">
              <a:latin typeface="Arial"/>
              <a:cs typeface="Arial"/>
            </a:endParaRPr>
          </a:p>
          <a:p>
            <a:pPr marL="199390" marR="264160" indent="-161925">
              <a:lnSpc>
                <a:spcPts val="1100"/>
              </a:lnSpc>
              <a:spcBef>
                <a:spcPts val="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5" dirty="0">
                <a:latin typeface="Arial"/>
                <a:cs typeface="Arial"/>
              </a:rPr>
              <a:t>Solution: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20" dirty="0"/>
              <a:t>Post-</a:t>
            </a:r>
            <a:r>
              <a:rPr sz="1000" spc="-45" dirty="0"/>
              <a:t>process</a:t>
            </a:r>
            <a:r>
              <a:rPr sz="1000" spc="-10" dirty="0"/>
              <a:t> </a:t>
            </a:r>
            <a:r>
              <a:rPr sz="1000" spc="-45" dirty="0"/>
              <a:t>raw </a:t>
            </a:r>
            <a:r>
              <a:rPr sz="1000" spc="-35" dirty="0"/>
              <a:t>detections</a:t>
            </a:r>
            <a:r>
              <a:rPr sz="1000" spc="-5" dirty="0"/>
              <a:t> </a:t>
            </a:r>
            <a:r>
              <a:rPr sz="1000" spc="-30" dirty="0"/>
              <a:t>using</a:t>
            </a:r>
            <a:r>
              <a:rPr sz="1000" spc="5" dirty="0"/>
              <a:t> </a:t>
            </a:r>
            <a:r>
              <a:rPr sz="1000" spc="-20" dirty="0"/>
              <a:t>Non-</a:t>
            </a:r>
            <a:r>
              <a:rPr sz="1000" spc="-25" dirty="0"/>
              <a:t>Max </a:t>
            </a:r>
            <a:r>
              <a:rPr sz="1000" spc="-45" dirty="0"/>
              <a:t>Suppression</a:t>
            </a:r>
            <a:r>
              <a:rPr sz="1000" spc="5" dirty="0"/>
              <a:t> </a:t>
            </a:r>
            <a:r>
              <a:rPr sz="1000" spc="-20" dirty="0"/>
              <a:t>(NMS)</a:t>
            </a:r>
            <a:endParaRPr sz="1000">
              <a:latin typeface="Arial"/>
              <a:cs typeface="Arial"/>
            </a:endParaRPr>
          </a:p>
          <a:p>
            <a:pPr marL="452120" indent="-153670">
              <a:lnSpc>
                <a:spcPts val="1050"/>
              </a:lnSpc>
              <a:buClr>
                <a:srgbClr val="8C1414"/>
              </a:buClr>
              <a:buAutoNum type="arabicPeriod"/>
              <a:tabLst>
                <a:tab pos="452120" algn="l"/>
              </a:tabLst>
            </a:pPr>
            <a:r>
              <a:rPr sz="900" spc="-30" dirty="0">
                <a:latin typeface="Arial"/>
                <a:cs typeface="Arial"/>
              </a:rPr>
              <a:t>Select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next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highest-</a:t>
            </a:r>
            <a:r>
              <a:rPr sz="900" spc="-10" dirty="0">
                <a:latin typeface="Arial"/>
                <a:cs typeface="Arial"/>
              </a:rPr>
              <a:t>scoring</a:t>
            </a:r>
            <a:endParaRPr sz="900">
              <a:latin typeface="Arial"/>
              <a:cs typeface="Arial"/>
            </a:endParaRPr>
          </a:p>
          <a:p>
            <a:pPr marL="452755">
              <a:lnSpc>
                <a:spcPct val="100000"/>
              </a:lnSpc>
              <a:spcBef>
                <a:spcPts val="20"/>
              </a:spcBef>
            </a:pPr>
            <a:r>
              <a:rPr sz="900" spc="-25" dirty="0">
                <a:latin typeface="Arial"/>
                <a:cs typeface="Arial"/>
              </a:rPr>
              <a:t>box</a:t>
            </a:r>
            <a:endParaRPr sz="900">
              <a:latin typeface="Arial"/>
              <a:cs typeface="Arial"/>
            </a:endParaRPr>
          </a:p>
          <a:p>
            <a:pPr marL="452120" indent="-153670">
              <a:lnSpc>
                <a:spcPct val="100000"/>
              </a:lnSpc>
              <a:spcBef>
                <a:spcPts val="15"/>
              </a:spcBef>
              <a:buClr>
                <a:srgbClr val="8C1414"/>
              </a:buClr>
              <a:buAutoNum type="arabicPeriod" startAt="2"/>
              <a:tabLst>
                <a:tab pos="452120" algn="l"/>
              </a:tabLst>
            </a:pPr>
            <a:r>
              <a:rPr sz="900" spc="-10" dirty="0">
                <a:latin typeface="Arial"/>
                <a:cs typeface="Arial"/>
              </a:rPr>
              <a:t>Eliminate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lower-</a:t>
            </a:r>
            <a:r>
              <a:rPr sz="900" spc="-25" dirty="0">
                <a:latin typeface="Arial"/>
                <a:cs typeface="Arial"/>
              </a:rPr>
              <a:t>scoring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boxes</a:t>
            </a:r>
            <a:endParaRPr sz="900">
              <a:latin typeface="Arial"/>
              <a:cs typeface="Arial"/>
            </a:endParaRPr>
          </a:p>
          <a:p>
            <a:pPr marL="452755" marR="170180" indent="-154305">
              <a:lnSpc>
                <a:spcPct val="101499"/>
              </a:lnSpc>
              <a:buClr>
                <a:srgbClr val="8C1414"/>
              </a:buClr>
              <a:buAutoNum type="arabicPeriod" startAt="2"/>
              <a:tabLst>
                <a:tab pos="452755" algn="l"/>
              </a:tabLst>
            </a:pPr>
            <a:r>
              <a:rPr sz="900" dirty="0">
                <a:latin typeface="Arial"/>
                <a:cs typeface="Arial"/>
              </a:rPr>
              <a:t>with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IoU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i="1" dirty="0">
                <a:latin typeface="Meiryo UI"/>
                <a:cs typeface="Meiryo UI"/>
              </a:rPr>
              <a:t>&gt;</a:t>
            </a:r>
            <a:r>
              <a:rPr sz="900" i="1" spc="-20" dirty="0">
                <a:latin typeface="Meiryo UI"/>
                <a:cs typeface="Meiryo UI"/>
              </a:rPr>
              <a:t> </a:t>
            </a:r>
            <a:r>
              <a:rPr sz="900" spc="-20" dirty="0">
                <a:latin typeface="Arial"/>
                <a:cs typeface="Arial"/>
              </a:rPr>
              <a:t>threshold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(e.g. </a:t>
            </a:r>
            <a:r>
              <a:rPr sz="900" spc="-20" dirty="0">
                <a:latin typeface="Arial"/>
                <a:cs typeface="Arial"/>
              </a:rPr>
              <a:t>0.7)</a:t>
            </a:r>
            <a:endParaRPr sz="900">
              <a:latin typeface="Arial"/>
              <a:cs typeface="Arial"/>
            </a:endParaRPr>
          </a:p>
          <a:p>
            <a:pPr marL="452120" indent="-153670">
              <a:lnSpc>
                <a:spcPct val="100000"/>
              </a:lnSpc>
              <a:spcBef>
                <a:spcPts val="15"/>
              </a:spcBef>
              <a:buClr>
                <a:srgbClr val="8C1414"/>
              </a:buClr>
              <a:buAutoNum type="arabicPeriod" startAt="2"/>
              <a:tabLst>
                <a:tab pos="452120" algn="l"/>
              </a:tabLst>
            </a:pPr>
            <a:r>
              <a:rPr sz="900" dirty="0">
                <a:latin typeface="Arial"/>
                <a:cs typeface="Arial"/>
              </a:rPr>
              <a:t>If </a:t>
            </a:r>
            <a:r>
              <a:rPr sz="900" spc="-20" dirty="0">
                <a:latin typeface="Arial"/>
                <a:cs typeface="Arial"/>
              </a:rPr>
              <a:t>any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60" dirty="0">
                <a:latin typeface="Arial"/>
                <a:cs typeface="Arial"/>
              </a:rPr>
              <a:t>boxes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remain,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GOTO </a:t>
            </a:r>
            <a:r>
              <a:rPr sz="900" spc="-5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6181" y="1142269"/>
            <a:ext cx="1928372" cy="140276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8861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Overlapping</a:t>
            </a:r>
            <a:r>
              <a:rPr spc="-50" dirty="0"/>
              <a:t> </a:t>
            </a:r>
            <a:r>
              <a:rPr spc="-35" dirty="0"/>
              <a:t>Boxes:</a:t>
            </a:r>
            <a:r>
              <a:rPr spc="85" dirty="0"/>
              <a:t> </a:t>
            </a:r>
            <a:r>
              <a:rPr spc="-20" dirty="0"/>
              <a:t>Non-</a:t>
            </a:r>
            <a:r>
              <a:rPr dirty="0"/>
              <a:t>Max</a:t>
            </a:r>
            <a:r>
              <a:rPr spc="-45" dirty="0"/>
              <a:t> </a:t>
            </a:r>
            <a:r>
              <a:rPr spc="-55" dirty="0"/>
              <a:t>Suppression</a:t>
            </a:r>
            <a:r>
              <a:rPr spc="-45" dirty="0"/>
              <a:t> </a:t>
            </a:r>
            <a:r>
              <a:rPr spc="-10" dirty="0"/>
              <a:t>(NMS)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13283" y="575772"/>
            <a:ext cx="2120367" cy="23489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88265" indent="-161925">
              <a:lnSpc>
                <a:spcPct val="100000"/>
              </a:lnSpc>
              <a:spcBef>
                <a:spcPts val="9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65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0" dirty="0">
                <a:latin typeface="Arial"/>
                <a:cs typeface="Arial"/>
              </a:rPr>
              <a:t>Problem: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20" dirty="0"/>
              <a:t>Object</a:t>
            </a:r>
            <a:r>
              <a:rPr sz="1000" spc="-30" dirty="0"/>
              <a:t> </a:t>
            </a:r>
            <a:r>
              <a:rPr sz="1000" spc="-10" dirty="0"/>
              <a:t>detectors </a:t>
            </a:r>
            <a:r>
              <a:rPr sz="1000" spc="-20" dirty="0"/>
              <a:t>often</a:t>
            </a:r>
            <a:r>
              <a:rPr sz="1000" spc="-55" dirty="0"/>
              <a:t> </a:t>
            </a:r>
            <a:r>
              <a:rPr sz="1000" spc="-10" dirty="0"/>
              <a:t>output</a:t>
            </a:r>
            <a:r>
              <a:rPr sz="1000" spc="-45" dirty="0"/>
              <a:t> </a:t>
            </a:r>
            <a:r>
              <a:rPr sz="1000" spc="-35" dirty="0"/>
              <a:t>many</a:t>
            </a:r>
            <a:r>
              <a:rPr sz="1000" spc="-45" dirty="0"/>
              <a:t> </a:t>
            </a:r>
            <a:r>
              <a:rPr sz="1000" spc="-40" dirty="0"/>
              <a:t>overlapping </a:t>
            </a:r>
            <a:r>
              <a:rPr sz="1000" spc="-10" dirty="0"/>
              <a:t>detections</a:t>
            </a:r>
            <a:endParaRPr sz="1000" dirty="0">
              <a:latin typeface="Arial"/>
              <a:cs typeface="Arial"/>
            </a:endParaRPr>
          </a:p>
          <a:p>
            <a:pPr marL="199390" marR="264160" indent="-161925">
              <a:lnSpc>
                <a:spcPts val="1100"/>
              </a:lnSpc>
              <a:spcBef>
                <a:spcPts val="5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8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25" dirty="0">
                <a:latin typeface="Arial"/>
                <a:cs typeface="Arial"/>
              </a:rPr>
              <a:t>Solution: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20" dirty="0"/>
              <a:t>Post-</a:t>
            </a:r>
            <a:r>
              <a:rPr sz="1000" spc="-45" dirty="0"/>
              <a:t>process</a:t>
            </a:r>
            <a:r>
              <a:rPr sz="1000" spc="-10" dirty="0"/>
              <a:t> </a:t>
            </a:r>
            <a:r>
              <a:rPr sz="1000" spc="-45" dirty="0"/>
              <a:t>raw </a:t>
            </a:r>
            <a:r>
              <a:rPr sz="1000" spc="-35" dirty="0"/>
              <a:t>detections</a:t>
            </a:r>
            <a:r>
              <a:rPr sz="1000" spc="-5" dirty="0"/>
              <a:t> </a:t>
            </a:r>
            <a:r>
              <a:rPr sz="1000" spc="-30" dirty="0"/>
              <a:t>using</a:t>
            </a:r>
            <a:r>
              <a:rPr sz="1000" spc="5" dirty="0"/>
              <a:t> </a:t>
            </a:r>
            <a:r>
              <a:rPr sz="1000" spc="-20" dirty="0"/>
              <a:t>Non-</a:t>
            </a:r>
            <a:r>
              <a:rPr sz="1000" spc="-25" dirty="0"/>
              <a:t>Max </a:t>
            </a:r>
            <a:r>
              <a:rPr sz="1000" spc="-45" dirty="0"/>
              <a:t>Suppression</a:t>
            </a:r>
            <a:r>
              <a:rPr sz="1000" spc="5" dirty="0"/>
              <a:t> </a:t>
            </a:r>
            <a:r>
              <a:rPr sz="1000" spc="-20" dirty="0"/>
              <a:t>(NMS)</a:t>
            </a:r>
            <a:endParaRPr sz="1000" dirty="0">
              <a:latin typeface="Arial"/>
              <a:cs typeface="Arial"/>
            </a:endParaRPr>
          </a:p>
          <a:p>
            <a:pPr marL="452120" indent="-153670">
              <a:lnSpc>
                <a:spcPts val="1050"/>
              </a:lnSpc>
              <a:buClr>
                <a:srgbClr val="8C1414"/>
              </a:buClr>
              <a:buAutoNum type="arabicPeriod"/>
              <a:tabLst>
                <a:tab pos="452120" algn="l"/>
              </a:tabLst>
            </a:pPr>
            <a:r>
              <a:rPr sz="900" spc="-30" dirty="0">
                <a:latin typeface="Arial"/>
                <a:cs typeface="Arial"/>
              </a:rPr>
              <a:t>Select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next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highest-</a:t>
            </a:r>
            <a:r>
              <a:rPr sz="900" spc="-10" dirty="0">
                <a:latin typeface="Arial"/>
                <a:cs typeface="Arial"/>
              </a:rPr>
              <a:t>scoring</a:t>
            </a:r>
            <a:endParaRPr sz="900" dirty="0">
              <a:latin typeface="Arial"/>
              <a:cs typeface="Arial"/>
            </a:endParaRPr>
          </a:p>
          <a:p>
            <a:pPr marL="452755">
              <a:lnSpc>
                <a:spcPct val="100000"/>
              </a:lnSpc>
              <a:spcBef>
                <a:spcPts val="20"/>
              </a:spcBef>
            </a:pPr>
            <a:r>
              <a:rPr sz="900" spc="-25" dirty="0">
                <a:latin typeface="Arial"/>
                <a:cs typeface="Arial"/>
              </a:rPr>
              <a:t>box</a:t>
            </a:r>
            <a:endParaRPr sz="900" dirty="0">
              <a:latin typeface="Arial"/>
              <a:cs typeface="Arial"/>
            </a:endParaRPr>
          </a:p>
          <a:p>
            <a:pPr marL="452120" indent="-153670">
              <a:lnSpc>
                <a:spcPct val="100000"/>
              </a:lnSpc>
              <a:spcBef>
                <a:spcPts val="15"/>
              </a:spcBef>
              <a:buClr>
                <a:srgbClr val="8C1414"/>
              </a:buClr>
              <a:buAutoNum type="arabicPeriod" startAt="2"/>
              <a:tabLst>
                <a:tab pos="452120" algn="l"/>
              </a:tabLst>
            </a:pPr>
            <a:r>
              <a:rPr sz="900" spc="-10" dirty="0">
                <a:latin typeface="Arial"/>
                <a:cs typeface="Arial"/>
              </a:rPr>
              <a:t>Eliminate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lower-</a:t>
            </a:r>
            <a:r>
              <a:rPr sz="900" spc="-25" dirty="0">
                <a:latin typeface="Arial"/>
                <a:cs typeface="Arial"/>
              </a:rPr>
              <a:t>scoring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boxes</a:t>
            </a:r>
            <a:endParaRPr sz="900" dirty="0">
              <a:latin typeface="Arial"/>
              <a:cs typeface="Arial"/>
            </a:endParaRPr>
          </a:p>
          <a:p>
            <a:pPr marL="452755" marR="170180" indent="-154305">
              <a:lnSpc>
                <a:spcPct val="101499"/>
              </a:lnSpc>
              <a:buClr>
                <a:srgbClr val="8C1414"/>
              </a:buClr>
              <a:buAutoNum type="arabicPeriod" startAt="2"/>
              <a:tabLst>
                <a:tab pos="452755" algn="l"/>
              </a:tabLst>
            </a:pPr>
            <a:r>
              <a:rPr sz="900" dirty="0">
                <a:latin typeface="Arial"/>
                <a:cs typeface="Arial"/>
              </a:rPr>
              <a:t>with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IoU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i="1" dirty="0">
                <a:latin typeface="Meiryo UI"/>
                <a:cs typeface="Meiryo UI"/>
              </a:rPr>
              <a:t>&gt;</a:t>
            </a:r>
            <a:r>
              <a:rPr sz="900" i="1" spc="-20" dirty="0">
                <a:latin typeface="Meiryo UI"/>
                <a:cs typeface="Meiryo UI"/>
              </a:rPr>
              <a:t> </a:t>
            </a:r>
            <a:r>
              <a:rPr sz="900" spc="-20" dirty="0">
                <a:latin typeface="Arial"/>
                <a:cs typeface="Arial"/>
              </a:rPr>
              <a:t>threshold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(e.g. </a:t>
            </a:r>
            <a:r>
              <a:rPr sz="900" spc="-20" dirty="0">
                <a:latin typeface="Arial"/>
                <a:cs typeface="Arial"/>
              </a:rPr>
              <a:t>0.7)</a:t>
            </a:r>
            <a:endParaRPr sz="900" dirty="0">
              <a:latin typeface="Arial"/>
              <a:cs typeface="Arial"/>
            </a:endParaRPr>
          </a:p>
          <a:p>
            <a:pPr marL="452120" indent="-153670">
              <a:lnSpc>
                <a:spcPct val="100000"/>
              </a:lnSpc>
              <a:spcBef>
                <a:spcPts val="15"/>
              </a:spcBef>
              <a:buClr>
                <a:srgbClr val="8C1414"/>
              </a:buClr>
              <a:buAutoNum type="arabicPeriod" startAt="2"/>
              <a:tabLst>
                <a:tab pos="452120" algn="l"/>
              </a:tabLst>
            </a:pPr>
            <a:r>
              <a:rPr sz="900" dirty="0">
                <a:latin typeface="Arial"/>
                <a:cs typeface="Arial"/>
              </a:rPr>
              <a:t>If </a:t>
            </a:r>
            <a:r>
              <a:rPr sz="900" spc="-20" dirty="0">
                <a:latin typeface="Arial"/>
                <a:cs typeface="Arial"/>
              </a:rPr>
              <a:t>any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60" dirty="0">
                <a:latin typeface="Arial"/>
                <a:cs typeface="Arial"/>
              </a:rPr>
              <a:t>boxes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remain,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GOTO </a:t>
            </a:r>
            <a:r>
              <a:rPr sz="900" spc="-50" dirty="0">
                <a:latin typeface="Arial"/>
                <a:cs typeface="Arial"/>
              </a:rPr>
              <a:t>1</a:t>
            </a:r>
            <a:endParaRPr sz="900" dirty="0">
              <a:latin typeface="Arial"/>
              <a:cs typeface="Arial"/>
            </a:endParaRPr>
          </a:p>
          <a:p>
            <a:pPr marL="199390" marR="72390" indent="-161925" algn="just">
              <a:lnSpc>
                <a:spcPct val="100000"/>
              </a:lnSpc>
              <a:spcBef>
                <a:spcPts val="15"/>
              </a:spcBef>
            </a:pPr>
            <a:r>
              <a:rPr sz="1500" spc="-5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6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b="1" spc="-35" dirty="0">
                <a:solidFill>
                  <a:srgbClr val="FF0000"/>
                </a:solidFill>
                <a:latin typeface="Arial"/>
                <a:cs typeface="Arial"/>
              </a:rPr>
              <a:t>Problem:</a:t>
            </a:r>
            <a:r>
              <a:rPr sz="1000" b="1" spc="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F0000"/>
                </a:solidFill>
              </a:rPr>
              <a:t>NMS</a:t>
            </a:r>
            <a:r>
              <a:rPr sz="1000" spc="15" dirty="0">
                <a:solidFill>
                  <a:srgbClr val="FF0000"/>
                </a:solidFill>
              </a:rPr>
              <a:t> </a:t>
            </a:r>
            <a:r>
              <a:rPr sz="1000" spc="-60" dirty="0">
                <a:solidFill>
                  <a:srgbClr val="FF0000"/>
                </a:solidFill>
              </a:rPr>
              <a:t>may</a:t>
            </a:r>
            <a:r>
              <a:rPr sz="1000" spc="15" dirty="0">
                <a:solidFill>
                  <a:srgbClr val="FF0000"/>
                </a:solidFill>
              </a:rPr>
              <a:t> </a:t>
            </a:r>
            <a:r>
              <a:rPr sz="1000" spc="-35" dirty="0">
                <a:solidFill>
                  <a:srgbClr val="FF0000"/>
                </a:solidFill>
              </a:rPr>
              <a:t>eliminate</a:t>
            </a:r>
            <a:r>
              <a:rPr sz="1000" spc="-25" dirty="0">
                <a:solidFill>
                  <a:srgbClr val="FF0000"/>
                </a:solidFill>
              </a:rPr>
              <a:t> </a:t>
            </a:r>
            <a:r>
              <a:rPr sz="1000" spc="10" dirty="0">
                <a:solidFill>
                  <a:srgbClr val="FF0000"/>
                </a:solidFill>
              </a:rPr>
              <a:t>”good”</a:t>
            </a:r>
            <a:r>
              <a:rPr sz="1000" spc="15" dirty="0">
                <a:solidFill>
                  <a:srgbClr val="FF0000"/>
                </a:solidFill>
              </a:rPr>
              <a:t> </a:t>
            </a:r>
            <a:r>
              <a:rPr sz="1000" spc="-60" dirty="0">
                <a:solidFill>
                  <a:srgbClr val="FF0000"/>
                </a:solidFill>
              </a:rPr>
              <a:t>boxes</a:t>
            </a:r>
            <a:r>
              <a:rPr sz="1000" spc="15" dirty="0">
                <a:solidFill>
                  <a:srgbClr val="FF0000"/>
                </a:solidFill>
              </a:rPr>
              <a:t> </a:t>
            </a:r>
            <a:r>
              <a:rPr sz="1000" spc="-60" dirty="0">
                <a:solidFill>
                  <a:srgbClr val="FF0000"/>
                </a:solidFill>
              </a:rPr>
              <a:t>when</a:t>
            </a:r>
            <a:r>
              <a:rPr sz="1000" spc="20" dirty="0">
                <a:solidFill>
                  <a:srgbClr val="FF0000"/>
                </a:solidFill>
              </a:rPr>
              <a:t> </a:t>
            </a:r>
            <a:r>
              <a:rPr sz="1000" spc="-40" dirty="0">
                <a:solidFill>
                  <a:srgbClr val="FF0000"/>
                </a:solidFill>
              </a:rPr>
              <a:t>objects</a:t>
            </a:r>
            <a:r>
              <a:rPr sz="1000" spc="15" dirty="0">
                <a:solidFill>
                  <a:srgbClr val="FF0000"/>
                </a:solidFill>
              </a:rPr>
              <a:t> </a:t>
            </a:r>
            <a:r>
              <a:rPr sz="1000" spc="-65" dirty="0">
                <a:solidFill>
                  <a:srgbClr val="FF0000"/>
                </a:solidFill>
              </a:rPr>
              <a:t>are</a:t>
            </a:r>
            <a:r>
              <a:rPr sz="1000" spc="-40" dirty="0">
                <a:solidFill>
                  <a:srgbClr val="FF0000"/>
                </a:solidFill>
              </a:rPr>
              <a:t> </a:t>
            </a:r>
            <a:r>
              <a:rPr sz="1000" spc="-35" dirty="0">
                <a:solidFill>
                  <a:srgbClr val="FF0000"/>
                </a:solidFill>
              </a:rPr>
              <a:t>highly</a:t>
            </a:r>
            <a:r>
              <a:rPr sz="1000" spc="15" dirty="0">
                <a:solidFill>
                  <a:srgbClr val="FF0000"/>
                </a:solidFill>
              </a:rPr>
              <a:t> </a:t>
            </a:r>
            <a:r>
              <a:rPr sz="1000" spc="-40" dirty="0">
                <a:solidFill>
                  <a:srgbClr val="FF0000"/>
                </a:solidFill>
              </a:rPr>
              <a:t>overlapping.</a:t>
            </a:r>
            <a:r>
              <a:rPr sz="1000" spc="-150" dirty="0">
                <a:solidFill>
                  <a:srgbClr val="FF0000"/>
                </a:solidFill>
              </a:rPr>
              <a:t> </a:t>
            </a:r>
            <a:r>
              <a:rPr sz="1000" spc="-30" dirty="0">
                <a:solidFill>
                  <a:srgbClr val="FF0000"/>
                </a:solidFill>
              </a:rPr>
              <a:t>.</a:t>
            </a:r>
            <a:r>
              <a:rPr sz="1000" spc="-150" dirty="0">
                <a:solidFill>
                  <a:srgbClr val="FF0000"/>
                </a:solidFill>
              </a:rPr>
              <a:t> </a:t>
            </a:r>
            <a:r>
              <a:rPr sz="1000" spc="-30" dirty="0">
                <a:solidFill>
                  <a:srgbClr val="FF0000"/>
                </a:solidFill>
              </a:rPr>
              <a:t>.</a:t>
            </a:r>
            <a:r>
              <a:rPr sz="1000" spc="295" dirty="0">
                <a:solidFill>
                  <a:srgbClr val="FF0000"/>
                </a:solidFill>
              </a:rPr>
              <a:t> </a:t>
            </a:r>
            <a:r>
              <a:rPr sz="1000" spc="-45" dirty="0">
                <a:solidFill>
                  <a:srgbClr val="FF0000"/>
                </a:solidFill>
              </a:rPr>
              <a:t>no</a:t>
            </a:r>
            <a:r>
              <a:rPr sz="1000" spc="15" dirty="0">
                <a:solidFill>
                  <a:srgbClr val="FF0000"/>
                </a:solidFill>
              </a:rPr>
              <a:t> </a:t>
            </a:r>
            <a:r>
              <a:rPr sz="1000" spc="-35" dirty="0">
                <a:solidFill>
                  <a:srgbClr val="FF0000"/>
                </a:solidFill>
              </a:rPr>
              <a:t>good</a:t>
            </a:r>
            <a:r>
              <a:rPr sz="1000" spc="-25" dirty="0">
                <a:solidFill>
                  <a:srgbClr val="FF0000"/>
                </a:solidFill>
              </a:rPr>
              <a:t> </a:t>
            </a:r>
            <a:r>
              <a:rPr sz="1000" spc="-30" dirty="0">
                <a:solidFill>
                  <a:srgbClr val="FF0000"/>
                </a:solidFill>
              </a:rPr>
              <a:t>solution</a:t>
            </a:r>
            <a:r>
              <a:rPr sz="1000" spc="20" dirty="0">
                <a:solidFill>
                  <a:srgbClr val="FF0000"/>
                </a:solidFill>
              </a:rPr>
              <a:t> =(</a:t>
            </a:r>
            <a:endParaRPr sz="1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654" y="1317119"/>
            <a:ext cx="1930196" cy="128047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202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Shot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001" y="1001729"/>
            <a:ext cx="3773361" cy="146616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358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6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839" y="785989"/>
            <a:ext cx="3812195" cy="199446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4AD8-6934-C57C-128C-CF28E6FA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67131"/>
            <a:ext cx="3565525" cy="215444"/>
          </a:xfrm>
        </p:spPr>
        <p:txBody>
          <a:bodyPr/>
          <a:lstStyle/>
          <a:p>
            <a:r>
              <a:rPr lang="en-GB" dirty="0"/>
              <a:t>YOLO algorithm</a:t>
            </a:r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14C783F-8857-CF22-9383-33F5A87F8DDE}"/>
              </a:ext>
            </a:extLst>
          </p:cNvPr>
          <p:cNvSpPr txBox="1"/>
          <p:nvPr/>
        </p:nvSpPr>
        <p:spPr>
          <a:xfrm>
            <a:off x="2690897" y="860334"/>
            <a:ext cx="1007499" cy="337761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 marR="1921">
              <a:lnSpc>
                <a:spcPct val="126200"/>
              </a:lnSpc>
              <a:spcBef>
                <a:spcPts val="38"/>
              </a:spcBef>
            </a:pPr>
            <a:r>
              <a:rPr sz="907" dirty="0">
                <a:latin typeface="Century Schoolbook"/>
                <a:cs typeface="Century Schoolbook"/>
              </a:rPr>
              <a:t>Labels</a:t>
            </a:r>
            <a:r>
              <a:rPr sz="907" spc="-6" dirty="0">
                <a:latin typeface="Century Schoolbook"/>
                <a:cs typeface="Century Schoolbook"/>
              </a:rPr>
              <a:t> </a:t>
            </a:r>
            <a:r>
              <a:rPr sz="907" dirty="0">
                <a:latin typeface="Century Schoolbook"/>
                <a:cs typeface="Century Schoolbook"/>
              </a:rPr>
              <a:t>for</a:t>
            </a:r>
            <a:r>
              <a:rPr sz="907" spc="-6" dirty="0">
                <a:latin typeface="Century Schoolbook"/>
                <a:cs typeface="Century Schoolbook"/>
              </a:rPr>
              <a:t> </a:t>
            </a:r>
            <a:r>
              <a:rPr sz="907" spc="-4" dirty="0">
                <a:latin typeface="Century Schoolbook"/>
                <a:cs typeface="Century Schoolbook"/>
              </a:rPr>
              <a:t>training </a:t>
            </a:r>
            <a:r>
              <a:rPr sz="907" dirty="0">
                <a:latin typeface="Century Schoolbook"/>
                <a:cs typeface="Century Schoolbook"/>
              </a:rPr>
              <a:t>For</a:t>
            </a:r>
            <a:r>
              <a:rPr sz="907" spc="-9" dirty="0">
                <a:latin typeface="Century Schoolbook"/>
                <a:cs typeface="Century Schoolbook"/>
              </a:rPr>
              <a:t> </a:t>
            </a:r>
            <a:r>
              <a:rPr sz="907" dirty="0">
                <a:latin typeface="Century Schoolbook"/>
                <a:cs typeface="Century Schoolbook"/>
              </a:rPr>
              <a:t>each</a:t>
            </a:r>
            <a:r>
              <a:rPr sz="907" spc="-8" dirty="0">
                <a:latin typeface="Century Schoolbook"/>
                <a:cs typeface="Century Schoolbook"/>
              </a:rPr>
              <a:t> </a:t>
            </a:r>
            <a:r>
              <a:rPr sz="907" dirty="0">
                <a:latin typeface="Century Schoolbook"/>
                <a:cs typeface="Century Schoolbook"/>
              </a:rPr>
              <a:t>grid</a:t>
            </a:r>
            <a:r>
              <a:rPr sz="907" spc="-8" dirty="0">
                <a:latin typeface="Century Schoolbook"/>
                <a:cs typeface="Century Schoolbook"/>
              </a:rPr>
              <a:t> cell:</a:t>
            </a:r>
            <a:endParaRPr sz="907" dirty="0">
              <a:latin typeface="Century Schoolbook"/>
              <a:cs typeface="Century Schoolbook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FB8D698-FF79-B184-542D-CC8D81F59968}"/>
              </a:ext>
            </a:extLst>
          </p:cNvPr>
          <p:cNvSpPr txBox="1"/>
          <p:nvPr/>
        </p:nvSpPr>
        <p:spPr>
          <a:xfrm>
            <a:off x="874254" y="2250773"/>
            <a:ext cx="169997" cy="121163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756" spc="-9" dirty="0">
                <a:latin typeface="Century Schoolbook"/>
                <a:cs typeface="Century Schoolbook"/>
              </a:rPr>
              <a:t>100</a:t>
            </a:r>
            <a:endParaRPr sz="756">
              <a:latin typeface="Century Schoolbook"/>
              <a:cs typeface="Century Schoolbook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D5FE4AD-A3DE-5CEA-2EA8-3B0D9299DBAA}"/>
              </a:ext>
            </a:extLst>
          </p:cNvPr>
          <p:cNvSpPr txBox="1"/>
          <p:nvPr/>
        </p:nvSpPr>
        <p:spPr>
          <a:xfrm>
            <a:off x="106036" y="1553606"/>
            <a:ext cx="169997" cy="121163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756" spc="-9" dirty="0">
                <a:latin typeface="Century Schoolbook"/>
                <a:cs typeface="Century Schoolbook"/>
              </a:rPr>
              <a:t>100</a:t>
            </a:r>
            <a:endParaRPr sz="756">
              <a:latin typeface="Century Schoolbook"/>
              <a:cs typeface="Century Schoolbook"/>
            </a:endParaRPr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FFE967B6-CE88-7502-C64E-C02A3D4E255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681" y="956833"/>
            <a:ext cx="1299261" cy="129926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D5EF4740-FFB3-910A-1B15-32AC2DFE2FE6}"/>
              </a:ext>
            </a:extLst>
          </p:cNvPr>
          <p:cNvSpPr/>
          <p:nvPr/>
        </p:nvSpPr>
        <p:spPr>
          <a:xfrm>
            <a:off x="433617" y="1529197"/>
            <a:ext cx="326069" cy="242270"/>
          </a:xfrm>
          <a:custGeom>
            <a:avLst/>
            <a:gdLst/>
            <a:ahLst/>
            <a:cxnLst/>
            <a:rect l="l" t="t" r="r" b="b"/>
            <a:pathLst>
              <a:path w="862330" h="640714">
                <a:moveTo>
                  <a:pt x="0" y="0"/>
                </a:moveTo>
                <a:lnTo>
                  <a:pt x="861729" y="0"/>
                </a:lnTo>
                <a:lnTo>
                  <a:pt x="861729" y="640208"/>
                </a:lnTo>
                <a:lnTo>
                  <a:pt x="0" y="64020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EBEB72E-F156-799A-2706-0E9ACE62FF01}"/>
              </a:ext>
            </a:extLst>
          </p:cNvPr>
          <p:cNvSpPr/>
          <p:nvPr/>
        </p:nvSpPr>
        <p:spPr>
          <a:xfrm>
            <a:off x="1149942" y="1466168"/>
            <a:ext cx="400502" cy="225703"/>
          </a:xfrm>
          <a:custGeom>
            <a:avLst/>
            <a:gdLst/>
            <a:ahLst/>
            <a:cxnLst/>
            <a:rect l="l" t="t" r="r" b="b"/>
            <a:pathLst>
              <a:path w="1059179" h="596900">
                <a:moveTo>
                  <a:pt x="0" y="0"/>
                </a:moveTo>
                <a:lnTo>
                  <a:pt x="1058880" y="0"/>
                </a:lnTo>
                <a:lnTo>
                  <a:pt x="1058880" y="596814"/>
                </a:lnTo>
                <a:lnTo>
                  <a:pt x="0" y="5968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9D61AA0-80B9-617E-8FA7-AB7FBCBF89DC}"/>
              </a:ext>
            </a:extLst>
          </p:cNvPr>
          <p:cNvSpPr/>
          <p:nvPr/>
        </p:nvSpPr>
        <p:spPr>
          <a:xfrm>
            <a:off x="290767" y="946845"/>
            <a:ext cx="1333808" cy="1323723"/>
          </a:xfrm>
          <a:custGeom>
            <a:avLst/>
            <a:gdLst/>
            <a:ahLst/>
            <a:cxnLst/>
            <a:rect l="l" t="t" r="r" b="b"/>
            <a:pathLst>
              <a:path w="3527425" h="3500754">
                <a:moveTo>
                  <a:pt x="1188310" y="0"/>
                </a:moveTo>
                <a:lnTo>
                  <a:pt x="1188310" y="3500581"/>
                </a:lnTo>
              </a:path>
              <a:path w="3527425" h="3500754">
                <a:moveTo>
                  <a:pt x="2338521" y="0"/>
                </a:moveTo>
                <a:lnTo>
                  <a:pt x="2338521" y="3500581"/>
                </a:lnTo>
              </a:path>
              <a:path w="3527425" h="3500754">
                <a:moveTo>
                  <a:pt x="0" y="1179560"/>
                </a:moveTo>
                <a:lnTo>
                  <a:pt x="3526832" y="1179560"/>
                </a:lnTo>
              </a:path>
              <a:path w="3527425" h="3500754">
                <a:moveTo>
                  <a:pt x="0" y="2321021"/>
                </a:moveTo>
                <a:lnTo>
                  <a:pt x="3526832" y="2321021"/>
                </a:lnTo>
              </a:path>
              <a:path w="3527425" h="3500754">
                <a:moveTo>
                  <a:pt x="38100" y="0"/>
                </a:moveTo>
                <a:lnTo>
                  <a:pt x="38100" y="3500581"/>
                </a:lnTo>
              </a:path>
              <a:path w="3527425" h="3500754">
                <a:moveTo>
                  <a:pt x="3488731" y="0"/>
                </a:moveTo>
                <a:lnTo>
                  <a:pt x="3488731" y="3500581"/>
                </a:lnTo>
              </a:path>
              <a:path w="3527425" h="3500754">
                <a:moveTo>
                  <a:pt x="0" y="38100"/>
                </a:moveTo>
                <a:lnTo>
                  <a:pt x="3526832" y="38100"/>
                </a:lnTo>
              </a:path>
              <a:path w="3527425" h="3500754">
                <a:moveTo>
                  <a:pt x="0" y="3462481"/>
                </a:moveTo>
                <a:lnTo>
                  <a:pt x="3526832" y="346248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8">
            <a:extLst>
              <a:ext uri="{FF2B5EF4-FFF2-40B4-BE49-F238E27FC236}">
                <a16:creationId xmlns:a16="http://schemas.microsoft.com/office/drawing/2014/main" id="{661FCB81-1B38-7A31-5532-C2855E2EA836}"/>
              </a:ext>
            </a:extLst>
          </p:cNvPr>
          <p:cNvSpPr txBox="1"/>
          <p:nvPr/>
        </p:nvSpPr>
        <p:spPr>
          <a:xfrm>
            <a:off x="34130" y="2913394"/>
            <a:ext cx="3108936" cy="108409"/>
          </a:xfrm>
          <a:prstGeom prst="rect">
            <a:avLst/>
          </a:prstGeom>
        </p:spPr>
        <p:txBody>
          <a:bodyPr vert="horz" wrap="square" lIns="0" tIns="3602" rIns="0" bIns="0" rtlCol="0">
            <a:spAutoFit/>
          </a:bodyPr>
          <a:lstStyle/>
          <a:p>
            <a:pPr marL="4802">
              <a:spcBef>
                <a:spcPts val="28"/>
              </a:spcBef>
            </a:pPr>
            <a:r>
              <a:rPr sz="681" dirty="0">
                <a:latin typeface="Century Schoolbook"/>
                <a:cs typeface="Century Schoolbook"/>
              </a:rPr>
              <a:t>[Redmon</a:t>
            </a:r>
            <a:r>
              <a:rPr sz="681" spc="-8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et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al.,</a:t>
            </a:r>
            <a:r>
              <a:rPr sz="681" spc="-4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2015,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You</a:t>
            </a:r>
            <a:r>
              <a:rPr sz="681" spc="-4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Only</a:t>
            </a:r>
            <a:r>
              <a:rPr sz="681" spc="-4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Look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Once: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Unified</a:t>
            </a:r>
            <a:r>
              <a:rPr sz="681" spc="-2" dirty="0">
                <a:latin typeface="Century Schoolbook"/>
                <a:cs typeface="Century Schoolbook"/>
              </a:rPr>
              <a:t> </a:t>
            </a:r>
            <a:r>
              <a:rPr sz="681" spc="-4" dirty="0">
                <a:latin typeface="Century Schoolbook"/>
                <a:cs typeface="Century Schoolbook"/>
              </a:rPr>
              <a:t>real-</a:t>
            </a:r>
            <a:r>
              <a:rPr sz="681" dirty="0">
                <a:latin typeface="Century Schoolbook"/>
                <a:cs typeface="Century Schoolbook"/>
              </a:rPr>
              <a:t>time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object</a:t>
            </a:r>
            <a:r>
              <a:rPr sz="681" spc="-4" dirty="0">
                <a:latin typeface="Century Schoolbook"/>
                <a:cs typeface="Century Schoolbook"/>
              </a:rPr>
              <a:t> detection]</a:t>
            </a:r>
            <a:endParaRPr sz="681">
              <a:latin typeface="Century Schoolbook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5958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2248" y="2883358"/>
            <a:ext cx="443722" cy="121163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756" dirty="0">
                <a:latin typeface="Calibri"/>
                <a:cs typeface="Calibri"/>
              </a:rPr>
              <a:t>Andrew</a:t>
            </a:r>
            <a:r>
              <a:rPr sz="756" spc="-13" dirty="0">
                <a:latin typeface="Calibri"/>
                <a:cs typeface="Calibri"/>
              </a:rPr>
              <a:t> </a:t>
            </a:r>
            <a:r>
              <a:rPr sz="756" spc="-9" dirty="0">
                <a:latin typeface="Calibri"/>
                <a:cs typeface="Calibri"/>
              </a:rPr>
              <a:t>Ng</a:t>
            </a:r>
            <a:endParaRPr sz="756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945" y="556999"/>
            <a:ext cx="3976211" cy="220292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lang="en-GB" dirty="0"/>
              <a:t>Anchor boxes</a:t>
            </a:r>
            <a:endParaRPr spc="-4" dirty="0"/>
          </a:p>
        </p:txBody>
      </p:sp>
      <p:sp>
        <p:nvSpPr>
          <p:cNvPr id="4" name="object 4"/>
          <p:cNvSpPr txBox="1"/>
          <p:nvPr/>
        </p:nvSpPr>
        <p:spPr>
          <a:xfrm>
            <a:off x="3398609" y="907477"/>
            <a:ext cx="858631" cy="167842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1059" dirty="0">
                <a:latin typeface="Century Schoolbook"/>
                <a:cs typeface="Century Schoolbook"/>
              </a:rPr>
              <a:t>Anchor</a:t>
            </a:r>
            <a:r>
              <a:rPr sz="1059" spc="-6" dirty="0">
                <a:latin typeface="Century Schoolbook"/>
                <a:cs typeface="Century Schoolbook"/>
              </a:rPr>
              <a:t> </a:t>
            </a:r>
            <a:r>
              <a:rPr sz="1059" dirty="0">
                <a:latin typeface="Century Schoolbook"/>
                <a:cs typeface="Century Schoolbook"/>
              </a:rPr>
              <a:t>box</a:t>
            </a:r>
            <a:r>
              <a:rPr sz="1059" spc="-6" dirty="0">
                <a:latin typeface="Century Schoolbook"/>
                <a:cs typeface="Century Schoolbook"/>
              </a:rPr>
              <a:t> </a:t>
            </a:r>
            <a:r>
              <a:rPr sz="1059" spc="-9" dirty="0">
                <a:latin typeface="Century Schoolbook"/>
                <a:cs typeface="Century Schoolbook"/>
              </a:rPr>
              <a:t>2:</a:t>
            </a:r>
            <a:endParaRPr sz="1059">
              <a:latin typeface="Century Schoolbook"/>
              <a:cs typeface="Century School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93187" y="1216613"/>
            <a:ext cx="981327" cy="359443"/>
            <a:chOff x="8973718" y="2070290"/>
            <a:chExt cx="2595245" cy="950594"/>
          </a:xfrm>
        </p:grpSpPr>
        <p:sp>
          <p:nvSpPr>
            <p:cNvPr id="6" name="object 6"/>
            <p:cNvSpPr/>
            <p:nvPr/>
          </p:nvSpPr>
          <p:spPr>
            <a:xfrm>
              <a:off x="8992768" y="2089340"/>
              <a:ext cx="2557145" cy="912494"/>
            </a:xfrm>
            <a:custGeom>
              <a:avLst/>
              <a:gdLst/>
              <a:ahLst/>
              <a:cxnLst/>
              <a:rect l="l" t="t" r="r" b="b"/>
              <a:pathLst>
                <a:path w="2557145" h="912494">
                  <a:moveTo>
                    <a:pt x="0" y="0"/>
                  </a:moveTo>
                  <a:lnTo>
                    <a:pt x="2556821" y="0"/>
                  </a:lnTo>
                  <a:lnTo>
                    <a:pt x="2556821" y="911869"/>
                  </a:lnTo>
                  <a:lnTo>
                    <a:pt x="0" y="91186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9105" y="2524036"/>
              <a:ext cx="104140" cy="1041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107757" y="907477"/>
            <a:ext cx="858631" cy="167842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1059" dirty="0">
                <a:latin typeface="Century Schoolbook"/>
                <a:cs typeface="Century Schoolbook"/>
              </a:rPr>
              <a:t>Anchor</a:t>
            </a:r>
            <a:r>
              <a:rPr sz="1059" spc="-6" dirty="0">
                <a:latin typeface="Century Schoolbook"/>
                <a:cs typeface="Century Schoolbook"/>
              </a:rPr>
              <a:t> </a:t>
            </a:r>
            <a:r>
              <a:rPr sz="1059" dirty="0">
                <a:latin typeface="Century Schoolbook"/>
                <a:cs typeface="Century Schoolbook"/>
              </a:rPr>
              <a:t>box</a:t>
            </a:r>
            <a:r>
              <a:rPr sz="1059" spc="-6" dirty="0">
                <a:latin typeface="Century Schoolbook"/>
                <a:cs typeface="Century Schoolbook"/>
              </a:rPr>
              <a:t> </a:t>
            </a:r>
            <a:r>
              <a:rPr sz="1059" spc="-9" dirty="0">
                <a:latin typeface="Century Schoolbook"/>
                <a:cs typeface="Century Schoolbook"/>
              </a:rPr>
              <a:t>1:</a:t>
            </a:r>
            <a:endParaRPr sz="1059" dirty="0">
              <a:latin typeface="Century Schoolbook"/>
              <a:cs typeface="Century Schoolboo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53499" y="1128675"/>
            <a:ext cx="337114" cy="792361"/>
            <a:chOff x="6224130" y="1837728"/>
            <a:chExt cx="891540" cy="2095500"/>
          </a:xfrm>
        </p:grpSpPr>
        <p:sp>
          <p:nvSpPr>
            <p:cNvPr id="10" name="object 10"/>
            <p:cNvSpPr/>
            <p:nvPr/>
          </p:nvSpPr>
          <p:spPr>
            <a:xfrm>
              <a:off x="6243180" y="1856778"/>
              <a:ext cx="853440" cy="2057400"/>
            </a:xfrm>
            <a:custGeom>
              <a:avLst/>
              <a:gdLst/>
              <a:ahLst/>
              <a:cxnLst/>
              <a:rect l="l" t="t" r="r" b="b"/>
              <a:pathLst>
                <a:path w="853440" h="2057400">
                  <a:moveTo>
                    <a:pt x="0" y="0"/>
                  </a:moveTo>
                  <a:lnTo>
                    <a:pt x="853042" y="0"/>
                  </a:lnTo>
                  <a:lnTo>
                    <a:pt x="853042" y="2057401"/>
                  </a:lnTo>
                  <a:lnTo>
                    <a:pt x="0" y="20574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7144" y="2828594"/>
              <a:ext cx="105113" cy="104140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847855" y="2149606"/>
            <a:ext cx="24011" cy="720808"/>
          </a:xfrm>
          <a:custGeom>
            <a:avLst/>
            <a:gdLst/>
            <a:ahLst/>
            <a:cxnLst/>
            <a:rect l="l" t="t" r="r" b="b"/>
            <a:pathLst>
              <a:path w="63500" h="1906270">
                <a:moveTo>
                  <a:pt x="63461" y="0"/>
                </a:moveTo>
                <a:lnTo>
                  <a:pt x="0" y="0"/>
                </a:lnTo>
                <a:lnTo>
                  <a:pt x="0" y="10160"/>
                </a:lnTo>
                <a:lnTo>
                  <a:pt x="0" y="1897380"/>
                </a:lnTo>
                <a:lnTo>
                  <a:pt x="0" y="1906270"/>
                </a:lnTo>
                <a:lnTo>
                  <a:pt x="63461" y="1906270"/>
                </a:lnTo>
                <a:lnTo>
                  <a:pt x="63461" y="1897380"/>
                </a:lnTo>
                <a:lnTo>
                  <a:pt x="22136" y="1897380"/>
                </a:lnTo>
                <a:lnTo>
                  <a:pt x="22136" y="10160"/>
                </a:lnTo>
                <a:lnTo>
                  <a:pt x="63461" y="10160"/>
                </a:lnTo>
                <a:lnTo>
                  <a:pt x="63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9537" y="2149606"/>
            <a:ext cx="24011" cy="720808"/>
          </a:xfrm>
          <a:custGeom>
            <a:avLst/>
            <a:gdLst/>
            <a:ahLst/>
            <a:cxnLst/>
            <a:rect l="l" t="t" r="r" b="b"/>
            <a:pathLst>
              <a:path w="63500" h="1906270">
                <a:moveTo>
                  <a:pt x="63461" y="0"/>
                </a:moveTo>
                <a:lnTo>
                  <a:pt x="0" y="0"/>
                </a:lnTo>
                <a:lnTo>
                  <a:pt x="0" y="10160"/>
                </a:lnTo>
                <a:lnTo>
                  <a:pt x="41325" y="10160"/>
                </a:lnTo>
                <a:lnTo>
                  <a:pt x="41325" y="1897380"/>
                </a:lnTo>
                <a:lnTo>
                  <a:pt x="0" y="1897380"/>
                </a:lnTo>
                <a:lnTo>
                  <a:pt x="0" y="1906270"/>
                </a:lnTo>
                <a:lnTo>
                  <a:pt x="63461" y="1906270"/>
                </a:lnTo>
                <a:lnTo>
                  <a:pt x="63461" y="1897380"/>
                </a:lnTo>
                <a:lnTo>
                  <a:pt x="63461" y="10160"/>
                </a:lnTo>
                <a:lnTo>
                  <a:pt x="63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8910" y="2102909"/>
            <a:ext cx="129164" cy="774290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05" dirty="0">
                <a:latin typeface="Cambria Math"/>
                <a:cs typeface="Cambria Math"/>
              </a:rPr>
              <a:t>p</a:t>
            </a:r>
            <a:r>
              <a:rPr lang="en-GB" sz="605" baseline="-25000" dirty="0">
                <a:latin typeface="Cambria Math"/>
                <a:cs typeface="Cambria Math"/>
              </a:rPr>
              <a:t>c</a:t>
            </a:r>
            <a:r>
              <a:rPr lang="en-GB" sz="605" dirty="0">
                <a:latin typeface="Cambria Math"/>
                <a:cs typeface="Cambria Math"/>
              </a:rPr>
              <a:t> </a:t>
            </a:r>
            <a:r>
              <a:rPr lang="en-GB" sz="605" dirty="0" err="1">
                <a:latin typeface="Cambria Math"/>
                <a:cs typeface="Cambria Math"/>
              </a:rPr>
              <a:t>b</a:t>
            </a:r>
            <a:r>
              <a:rPr lang="en-GB" sz="605" baseline="-25000" dirty="0" err="1">
                <a:latin typeface="Cambria Math"/>
                <a:cs typeface="Cambria Math"/>
              </a:rPr>
              <a:t>x</a:t>
            </a:r>
            <a:r>
              <a:rPr lang="en-GB" sz="605" dirty="0">
                <a:latin typeface="Cambria Math"/>
                <a:cs typeface="Cambria Math"/>
              </a:rPr>
              <a:t> b</a:t>
            </a:r>
            <a:r>
              <a:rPr lang="en-GB" sz="605" baseline="-25000" dirty="0">
                <a:latin typeface="Cambria Math"/>
                <a:cs typeface="Cambria Math"/>
              </a:rPr>
              <a:t>y</a:t>
            </a:r>
            <a:r>
              <a:rPr lang="en-GB" sz="605" dirty="0">
                <a:latin typeface="Cambria Math"/>
                <a:cs typeface="Cambria Math"/>
              </a:rPr>
              <a:t> </a:t>
            </a:r>
            <a:r>
              <a:rPr lang="en-GB" sz="605" dirty="0" err="1">
                <a:latin typeface="Cambria Math"/>
                <a:cs typeface="Cambria Math"/>
              </a:rPr>
              <a:t>b</a:t>
            </a:r>
            <a:r>
              <a:rPr lang="en-GB" sz="605" baseline="-25000" dirty="0" err="1">
                <a:latin typeface="Cambria Math"/>
                <a:cs typeface="Cambria Math"/>
              </a:rPr>
              <a:t>h</a:t>
            </a:r>
            <a:r>
              <a:rPr lang="en-GB" sz="605" dirty="0">
                <a:latin typeface="Cambria Math"/>
                <a:cs typeface="Cambria Math"/>
              </a:rPr>
              <a:t> </a:t>
            </a:r>
            <a:r>
              <a:rPr lang="en-GB" sz="605" dirty="0" err="1">
                <a:latin typeface="Cambria Math"/>
                <a:cs typeface="Cambria Math"/>
              </a:rPr>
              <a:t>b</a:t>
            </a:r>
            <a:r>
              <a:rPr lang="en-GB" sz="605" baseline="-25000" dirty="0" err="1">
                <a:latin typeface="Cambria Math"/>
                <a:cs typeface="Cambria Math"/>
              </a:rPr>
              <a:t>w</a:t>
            </a:r>
            <a:endParaRPr lang="en-GB" sz="605" baseline="-25000" dirty="0">
              <a:latin typeface="Cambria Math"/>
              <a:cs typeface="Cambria Math"/>
            </a:endParaRP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05" dirty="0">
                <a:latin typeface="Cambria Math"/>
                <a:cs typeface="Cambria Math"/>
              </a:rPr>
              <a:t>c</a:t>
            </a:r>
            <a:r>
              <a:rPr lang="en-GB" sz="605" baseline="-25000" dirty="0">
                <a:latin typeface="Cambria Math"/>
                <a:cs typeface="Cambria Math"/>
              </a:rPr>
              <a:t>1</a:t>
            </a:r>
            <a:r>
              <a:rPr lang="en-GB" sz="605" dirty="0">
                <a:latin typeface="Cambria Math"/>
                <a:cs typeface="Cambria Math"/>
              </a:rPr>
              <a:t> c</a:t>
            </a:r>
            <a:r>
              <a:rPr lang="en-GB" sz="605" baseline="-25000" dirty="0">
                <a:latin typeface="Cambria Math"/>
                <a:cs typeface="Cambria Math"/>
              </a:rPr>
              <a:t>2</a:t>
            </a:r>
            <a:r>
              <a:rPr lang="en-GB" sz="605" dirty="0">
                <a:latin typeface="Cambria Math"/>
                <a:cs typeface="Cambria Math"/>
              </a:rPr>
              <a:t> c</a:t>
            </a:r>
            <a:r>
              <a:rPr lang="en-GB" sz="605" baseline="-25000" dirty="0">
                <a:latin typeface="Cambria Math"/>
                <a:cs typeface="Cambria Math"/>
              </a:rPr>
              <a:t>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66086" y="2417649"/>
            <a:ext cx="265561" cy="191054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  <a:tabLst>
                <a:tab pos="167345" algn="l"/>
              </a:tabLst>
            </a:pPr>
            <a:r>
              <a:rPr sz="1210" spc="-19" dirty="0">
                <a:latin typeface="Cambria Math"/>
                <a:cs typeface="Cambria Math"/>
              </a:rPr>
              <a:t>y</a:t>
            </a:r>
            <a:r>
              <a:rPr sz="1210" dirty="0">
                <a:latin typeface="Cambria Math"/>
                <a:cs typeface="Cambria Math"/>
              </a:rPr>
              <a:t>	</a:t>
            </a:r>
            <a:r>
              <a:rPr sz="1210" spc="-19" dirty="0">
                <a:latin typeface="Century Schoolbook"/>
                <a:cs typeface="Century Schoolbook"/>
              </a:rPr>
              <a:t>=</a:t>
            </a:r>
            <a:endParaRPr sz="1210" dirty="0">
              <a:latin typeface="Century Schoolbook"/>
              <a:cs typeface="Century Schoolbook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179" y="881478"/>
            <a:ext cx="1212192" cy="12040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3406" y="1524856"/>
            <a:ext cx="910269" cy="4427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7558" y="1490804"/>
            <a:ext cx="221708" cy="594755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04731" y="1490804"/>
            <a:ext cx="322707" cy="593790"/>
          </a:xfrm>
          <a:custGeom>
            <a:avLst/>
            <a:gdLst/>
            <a:ahLst/>
            <a:cxnLst/>
            <a:rect l="l" t="t" r="r" b="b"/>
            <a:pathLst>
              <a:path w="853439" h="1570354">
                <a:moveTo>
                  <a:pt x="0" y="0"/>
                </a:moveTo>
                <a:lnTo>
                  <a:pt x="853042" y="0"/>
                </a:lnTo>
                <a:lnTo>
                  <a:pt x="853042" y="1569860"/>
                </a:lnTo>
                <a:lnTo>
                  <a:pt x="0" y="156986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E3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0875" y="1670049"/>
            <a:ext cx="910495" cy="286691"/>
          </a:xfrm>
          <a:custGeom>
            <a:avLst/>
            <a:gdLst/>
            <a:ahLst/>
            <a:cxnLst/>
            <a:rect l="l" t="t" r="r" b="b"/>
            <a:pathLst>
              <a:path w="2407920" h="758189">
                <a:moveTo>
                  <a:pt x="0" y="0"/>
                </a:moveTo>
                <a:lnTo>
                  <a:pt x="2407321" y="0"/>
                </a:lnTo>
                <a:lnTo>
                  <a:pt x="2407321" y="757913"/>
                </a:lnTo>
                <a:lnTo>
                  <a:pt x="0" y="75791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E3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3594" y="1784270"/>
            <a:ext cx="37356" cy="3189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361511" y="874990"/>
            <a:ext cx="1233922" cy="1227439"/>
          </a:xfrm>
          <a:custGeom>
            <a:avLst/>
            <a:gdLst/>
            <a:ahLst/>
            <a:cxnLst/>
            <a:rect l="l" t="t" r="r" b="b"/>
            <a:pathLst>
              <a:path w="3263265" h="3246120">
                <a:moveTo>
                  <a:pt x="1097175" y="0"/>
                </a:moveTo>
                <a:lnTo>
                  <a:pt x="1097175" y="3246096"/>
                </a:lnTo>
              </a:path>
              <a:path w="3263265" h="3246120">
                <a:moveTo>
                  <a:pt x="2165766" y="0"/>
                </a:moveTo>
                <a:lnTo>
                  <a:pt x="2165766" y="3246096"/>
                </a:lnTo>
              </a:path>
              <a:path w="3263265" h="3246120">
                <a:moveTo>
                  <a:pt x="0" y="1091555"/>
                </a:moveTo>
                <a:lnTo>
                  <a:pt x="3262946" y="1091555"/>
                </a:lnTo>
              </a:path>
              <a:path w="3263265" h="3246120">
                <a:moveTo>
                  <a:pt x="0" y="2154536"/>
                </a:moveTo>
                <a:lnTo>
                  <a:pt x="3262946" y="2154536"/>
                </a:lnTo>
              </a:path>
              <a:path w="3263265" h="3246120">
                <a:moveTo>
                  <a:pt x="28575" y="0"/>
                </a:moveTo>
                <a:lnTo>
                  <a:pt x="28575" y="3246096"/>
                </a:lnTo>
              </a:path>
              <a:path w="3263265" h="3246120">
                <a:moveTo>
                  <a:pt x="3234366" y="0"/>
                </a:moveTo>
                <a:lnTo>
                  <a:pt x="3234366" y="3246096"/>
                </a:lnTo>
              </a:path>
              <a:path w="3263265" h="3246120">
                <a:moveTo>
                  <a:pt x="0" y="28575"/>
                </a:moveTo>
                <a:lnTo>
                  <a:pt x="3262946" y="28575"/>
                </a:lnTo>
              </a:path>
              <a:path w="3263265" h="3246120">
                <a:moveTo>
                  <a:pt x="0" y="3217516"/>
                </a:moveTo>
                <a:lnTo>
                  <a:pt x="3262946" y="3217516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9773" y="2897245"/>
            <a:ext cx="3108936" cy="109621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681" dirty="0">
                <a:latin typeface="Century Schoolbook"/>
                <a:cs typeface="Century Schoolbook"/>
              </a:rPr>
              <a:t>[Redmon</a:t>
            </a:r>
            <a:r>
              <a:rPr sz="681" spc="-8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et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al.,</a:t>
            </a:r>
            <a:r>
              <a:rPr sz="681" spc="-4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2015,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You</a:t>
            </a:r>
            <a:r>
              <a:rPr sz="681" spc="-4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Only</a:t>
            </a:r>
            <a:r>
              <a:rPr sz="681" spc="-4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Look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Once: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Unified</a:t>
            </a:r>
            <a:r>
              <a:rPr sz="681" spc="-2" dirty="0">
                <a:latin typeface="Century Schoolbook"/>
                <a:cs typeface="Century Schoolbook"/>
              </a:rPr>
              <a:t> </a:t>
            </a:r>
            <a:r>
              <a:rPr sz="681" spc="-4" dirty="0">
                <a:latin typeface="Century Schoolbook"/>
                <a:cs typeface="Century Schoolbook"/>
              </a:rPr>
              <a:t>real-</a:t>
            </a:r>
            <a:r>
              <a:rPr sz="681" dirty="0">
                <a:latin typeface="Century Schoolbook"/>
                <a:cs typeface="Century Schoolbook"/>
              </a:rPr>
              <a:t>time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object</a:t>
            </a:r>
            <a:r>
              <a:rPr sz="681" spc="-4" dirty="0">
                <a:latin typeface="Century Schoolbook"/>
                <a:cs typeface="Century Schoolbook"/>
              </a:rPr>
              <a:t> detection]</a:t>
            </a:r>
            <a:endParaRPr sz="681" dirty="0">
              <a:latin typeface="Century Schoolbook"/>
              <a:cs typeface="Century Schoolbook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73AF32-D630-008E-C7A8-3AF7651FFE95}"/>
              </a:ext>
            </a:extLst>
          </p:cNvPr>
          <p:cNvSpPr txBox="1">
            <a:spLocks/>
          </p:cNvSpPr>
          <p:nvPr/>
        </p:nvSpPr>
        <p:spPr>
          <a:xfrm>
            <a:off x="95300" y="67131"/>
            <a:ext cx="35655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GB"/>
              <a:t>YOLO algorithm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 animBg="1"/>
      <p:bldP spid="13" grpId="0" animBg="1"/>
      <p:bldP spid="14" grpId="0"/>
      <p:bldP spid="15" grpId="0"/>
      <p:bldP spid="20" grpId="0" animBg="1"/>
      <p:bldP spid="2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925" y="486608"/>
            <a:ext cx="1985705" cy="220292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dirty="0"/>
              <a:t>Anchor</a:t>
            </a:r>
            <a:r>
              <a:rPr spc="-8" dirty="0"/>
              <a:t> </a:t>
            </a:r>
            <a:r>
              <a:rPr dirty="0"/>
              <a:t>box</a:t>
            </a:r>
            <a:r>
              <a:rPr spc="-4" dirty="0"/>
              <a:t> 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4163" y="2274174"/>
            <a:ext cx="858631" cy="167842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1059" dirty="0">
                <a:latin typeface="Century Schoolbook"/>
                <a:cs typeface="Century Schoolbook"/>
              </a:rPr>
              <a:t>Anchor</a:t>
            </a:r>
            <a:r>
              <a:rPr sz="1059" spc="-6" dirty="0">
                <a:latin typeface="Century Schoolbook"/>
                <a:cs typeface="Century Schoolbook"/>
              </a:rPr>
              <a:t> </a:t>
            </a:r>
            <a:r>
              <a:rPr sz="1059" dirty="0">
                <a:latin typeface="Century Schoolbook"/>
                <a:cs typeface="Century Schoolbook"/>
              </a:rPr>
              <a:t>box</a:t>
            </a:r>
            <a:r>
              <a:rPr sz="1059" spc="-6" dirty="0">
                <a:latin typeface="Century Schoolbook"/>
                <a:cs typeface="Century Schoolbook"/>
              </a:rPr>
              <a:t> </a:t>
            </a:r>
            <a:r>
              <a:rPr sz="1059" spc="-9" dirty="0">
                <a:latin typeface="Century Schoolbook"/>
                <a:cs typeface="Century Schoolbook"/>
              </a:rPr>
              <a:t>2:</a:t>
            </a:r>
            <a:endParaRPr sz="1059">
              <a:latin typeface="Century Schoolbook"/>
              <a:cs typeface="Century School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21101" y="2627491"/>
            <a:ext cx="515995" cy="195449"/>
            <a:chOff x="3493820" y="5801537"/>
            <a:chExt cx="1364615" cy="516890"/>
          </a:xfrm>
        </p:grpSpPr>
        <p:sp>
          <p:nvSpPr>
            <p:cNvPr id="5" name="object 5"/>
            <p:cNvSpPr/>
            <p:nvPr/>
          </p:nvSpPr>
          <p:spPr>
            <a:xfrm>
              <a:off x="3493820" y="5801537"/>
              <a:ext cx="1364615" cy="516890"/>
            </a:xfrm>
            <a:custGeom>
              <a:avLst/>
              <a:gdLst/>
              <a:ahLst/>
              <a:cxnLst/>
              <a:rect l="l" t="t" r="r" b="b"/>
              <a:pathLst>
                <a:path w="1364614" h="516889">
                  <a:moveTo>
                    <a:pt x="0" y="0"/>
                  </a:moveTo>
                  <a:lnTo>
                    <a:pt x="1364310" y="0"/>
                  </a:lnTo>
                  <a:lnTo>
                    <a:pt x="1364310" y="516337"/>
                  </a:lnTo>
                  <a:lnTo>
                    <a:pt x="0" y="5163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634" y="5994936"/>
              <a:ext cx="129540" cy="1295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8925" y="2274174"/>
            <a:ext cx="858631" cy="167842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1059" dirty="0">
                <a:latin typeface="Century Schoolbook"/>
                <a:cs typeface="Century Schoolbook"/>
              </a:rPr>
              <a:t>Anchor</a:t>
            </a:r>
            <a:r>
              <a:rPr sz="1059" spc="-6" dirty="0">
                <a:latin typeface="Century Schoolbook"/>
                <a:cs typeface="Century Schoolbook"/>
              </a:rPr>
              <a:t> </a:t>
            </a:r>
            <a:r>
              <a:rPr sz="1059" dirty="0">
                <a:latin typeface="Century Schoolbook"/>
                <a:cs typeface="Century Schoolbook"/>
              </a:rPr>
              <a:t>box</a:t>
            </a:r>
            <a:r>
              <a:rPr sz="1059" spc="-6" dirty="0">
                <a:latin typeface="Century Schoolbook"/>
                <a:cs typeface="Century Schoolbook"/>
              </a:rPr>
              <a:t> </a:t>
            </a:r>
            <a:r>
              <a:rPr sz="1059" spc="-9" dirty="0">
                <a:latin typeface="Century Schoolbook"/>
                <a:cs typeface="Century Schoolbook"/>
              </a:rPr>
              <a:t>1:</a:t>
            </a:r>
            <a:endParaRPr sz="1059">
              <a:latin typeface="Century Schoolbook"/>
              <a:cs typeface="Century Schoolboo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5902" y="2536633"/>
            <a:ext cx="216339" cy="376972"/>
            <a:chOff x="967675" y="5561253"/>
            <a:chExt cx="572135" cy="996950"/>
          </a:xfrm>
        </p:grpSpPr>
        <p:sp>
          <p:nvSpPr>
            <p:cNvPr id="12" name="object 12"/>
            <p:cNvSpPr/>
            <p:nvPr/>
          </p:nvSpPr>
          <p:spPr>
            <a:xfrm>
              <a:off x="986725" y="5580303"/>
              <a:ext cx="534035" cy="958850"/>
            </a:xfrm>
            <a:custGeom>
              <a:avLst/>
              <a:gdLst/>
              <a:ahLst/>
              <a:cxnLst/>
              <a:rect l="l" t="t" r="r" b="b"/>
              <a:pathLst>
                <a:path w="534035" h="958850">
                  <a:moveTo>
                    <a:pt x="0" y="0"/>
                  </a:moveTo>
                  <a:lnTo>
                    <a:pt x="533861" y="0"/>
                  </a:lnTo>
                  <a:lnTo>
                    <a:pt x="533861" y="958819"/>
                  </a:lnTo>
                  <a:lnTo>
                    <a:pt x="0" y="9588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885" y="5994937"/>
              <a:ext cx="129540" cy="12954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60477" y="1582765"/>
            <a:ext cx="237708" cy="167842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  <a:tabLst>
                <a:tab pos="151019" algn="l"/>
              </a:tabLst>
            </a:pPr>
            <a:r>
              <a:rPr sz="1059" spc="-19" dirty="0">
                <a:latin typeface="Century Schoolbook"/>
                <a:cs typeface="Century Schoolbook"/>
              </a:rPr>
              <a:t>y</a:t>
            </a:r>
            <a:r>
              <a:rPr sz="1059" dirty="0">
                <a:latin typeface="Century Schoolbook"/>
                <a:cs typeface="Century Schoolbook"/>
              </a:rPr>
              <a:t>	</a:t>
            </a:r>
            <a:r>
              <a:rPr sz="1059" spc="-19" dirty="0">
                <a:latin typeface="Century Schoolbook"/>
                <a:cs typeface="Century Schoolbook"/>
              </a:rPr>
              <a:t>=</a:t>
            </a:r>
            <a:endParaRPr sz="1059">
              <a:latin typeface="Century Schoolbook"/>
              <a:cs typeface="Century Schoolboo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09423" y="619148"/>
            <a:ext cx="34096" cy="2139855"/>
          </a:xfrm>
          <a:custGeom>
            <a:avLst/>
            <a:gdLst/>
            <a:ahLst/>
            <a:cxnLst/>
            <a:rect l="l" t="t" r="r" b="b"/>
            <a:pathLst>
              <a:path w="90170" h="5659120">
                <a:moveTo>
                  <a:pt x="89598" y="5645150"/>
                </a:moveTo>
                <a:lnTo>
                  <a:pt x="31254" y="5645150"/>
                </a:lnTo>
                <a:lnTo>
                  <a:pt x="31254" y="13982"/>
                </a:lnTo>
                <a:lnTo>
                  <a:pt x="0" y="13982"/>
                </a:lnTo>
                <a:lnTo>
                  <a:pt x="0" y="5645150"/>
                </a:lnTo>
                <a:lnTo>
                  <a:pt x="0" y="5659120"/>
                </a:lnTo>
                <a:lnTo>
                  <a:pt x="89598" y="5659120"/>
                </a:lnTo>
                <a:lnTo>
                  <a:pt x="89598" y="5645150"/>
                </a:lnTo>
                <a:close/>
              </a:path>
              <a:path w="90170" h="565912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91690" y="619148"/>
            <a:ext cx="34096" cy="2139855"/>
          </a:xfrm>
          <a:custGeom>
            <a:avLst/>
            <a:gdLst/>
            <a:ahLst/>
            <a:cxnLst/>
            <a:rect l="l" t="t" r="r" b="b"/>
            <a:pathLst>
              <a:path w="90170" h="5659120">
                <a:moveTo>
                  <a:pt x="89598" y="13982"/>
                </a:moveTo>
                <a:lnTo>
                  <a:pt x="58343" y="13982"/>
                </a:lnTo>
                <a:lnTo>
                  <a:pt x="58343" y="5645150"/>
                </a:lnTo>
                <a:lnTo>
                  <a:pt x="0" y="5645150"/>
                </a:lnTo>
                <a:lnTo>
                  <a:pt x="0" y="5659120"/>
                </a:lnTo>
                <a:lnTo>
                  <a:pt x="89598" y="5659120"/>
                </a:lnTo>
                <a:lnTo>
                  <a:pt x="89598" y="5645150"/>
                </a:lnTo>
                <a:lnTo>
                  <a:pt x="89598" y="13982"/>
                </a:lnTo>
                <a:close/>
              </a:path>
              <a:path w="90170" h="565912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30966" y="530005"/>
            <a:ext cx="163274" cy="2317341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907" dirty="0">
                <a:latin typeface="Cambria Math"/>
                <a:cs typeface="Cambria Math"/>
              </a:rPr>
              <a:t>p</a:t>
            </a:r>
            <a:r>
              <a:rPr lang="en-GB" sz="907" baseline="-25000" dirty="0">
                <a:latin typeface="Cambria Math"/>
                <a:cs typeface="Cambria Math"/>
              </a:rPr>
              <a:t>c</a:t>
            </a:r>
            <a:r>
              <a:rPr lang="en-GB" sz="907" dirty="0">
                <a:latin typeface="Cambria Math"/>
                <a:cs typeface="Cambria Math"/>
              </a:rPr>
              <a:t> </a:t>
            </a:r>
            <a:r>
              <a:rPr lang="en-GB" sz="907" dirty="0" err="1">
                <a:latin typeface="Cambria Math"/>
                <a:cs typeface="Cambria Math"/>
              </a:rPr>
              <a:t>b</a:t>
            </a:r>
            <a:r>
              <a:rPr lang="en-GB" sz="907" baseline="-25000" dirty="0" err="1">
                <a:latin typeface="Cambria Math"/>
                <a:cs typeface="Cambria Math"/>
              </a:rPr>
              <a:t>x</a:t>
            </a:r>
            <a:r>
              <a:rPr lang="en-GB" sz="907" dirty="0">
                <a:latin typeface="Cambria Math"/>
                <a:cs typeface="Cambria Math"/>
              </a:rPr>
              <a:t> b</a:t>
            </a:r>
            <a:r>
              <a:rPr lang="en-GB" sz="907" baseline="-25000" dirty="0">
                <a:latin typeface="Cambria Math"/>
                <a:cs typeface="Cambria Math"/>
              </a:rPr>
              <a:t>y</a:t>
            </a:r>
            <a:r>
              <a:rPr lang="en-GB" sz="907" dirty="0">
                <a:latin typeface="Cambria Math"/>
                <a:cs typeface="Cambria Math"/>
              </a:rPr>
              <a:t> </a:t>
            </a:r>
            <a:r>
              <a:rPr lang="en-GB" sz="907" dirty="0" err="1">
                <a:latin typeface="Cambria Math"/>
                <a:cs typeface="Cambria Math"/>
              </a:rPr>
              <a:t>b</a:t>
            </a:r>
            <a:r>
              <a:rPr lang="en-GB" sz="907" baseline="-25000" dirty="0" err="1">
                <a:latin typeface="Cambria Math"/>
                <a:cs typeface="Cambria Math"/>
              </a:rPr>
              <a:t>h</a:t>
            </a:r>
            <a:r>
              <a:rPr lang="en-GB" sz="907" dirty="0">
                <a:latin typeface="Cambria Math"/>
                <a:cs typeface="Cambria Math"/>
              </a:rPr>
              <a:t> </a:t>
            </a:r>
            <a:r>
              <a:rPr lang="en-GB" sz="907" dirty="0" err="1">
                <a:latin typeface="Cambria Math"/>
                <a:cs typeface="Cambria Math"/>
              </a:rPr>
              <a:t>b</a:t>
            </a:r>
            <a:r>
              <a:rPr lang="en-GB" sz="907" baseline="-25000" dirty="0" err="1">
                <a:latin typeface="Cambria Math"/>
                <a:cs typeface="Cambria Math"/>
              </a:rPr>
              <a:t>w</a:t>
            </a:r>
            <a:endParaRPr lang="en-GB" sz="907" baseline="-25000" dirty="0">
              <a:latin typeface="Cambria Math"/>
              <a:cs typeface="Cambria Math"/>
            </a:endParaRP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907" dirty="0">
                <a:latin typeface="Cambria Math"/>
                <a:cs typeface="Cambria Math"/>
              </a:rPr>
              <a:t>c</a:t>
            </a:r>
            <a:r>
              <a:rPr lang="en-GB" sz="907" baseline="-25000" dirty="0">
                <a:latin typeface="Cambria Math"/>
                <a:cs typeface="Cambria Math"/>
              </a:rPr>
              <a:t>1</a:t>
            </a:r>
            <a:r>
              <a:rPr lang="en-GB" sz="907" dirty="0">
                <a:latin typeface="Cambria Math"/>
                <a:cs typeface="Cambria Math"/>
              </a:rPr>
              <a:t> c</a:t>
            </a:r>
            <a:r>
              <a:rPr lang="en-GB" sz="907" baseline="-25000" dirty="0">
                <a:latin typeface="Cambria Math"/>
                <a:cs typeface="Cambria Math"/>
              </a:rPr>
              <a:t>2</a:t>
            </a:r>
            <a:r>
              <a:rPr lang="en-GB" sz="907" dirty="0">
                <a:latin typeface="Cambria Math"/>
                <a:cs typeface="Cambria Math"/>
              </a:rPr>
              <a:t> c</a:t>
            </a:r>
            <a:r>
              <a:rPr lang="en-GB" sz="907" baseline="-25000" dirty="0">
                <a:latin typeface="Cambria Math"/>
                <a:cs typeface="Cambria Math"/>
              </a:rPr>
              <a:t>3</a:t>
            </a: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907" dirty="0">
                <a:latin typeface="Cambria Math"/>
                <a:cs typeface="Cambria Math"/>
              </a:rPr>
              <a:t>p</a:t>
            </a:r>
            <a:r>
              <a:rPr lang="en-GB" sz="907" baseline="-25000" dirty="0">
                <a:latin typeface="Cambria Math"/>
                <a:cs typeface="Cambria Math"/>
              </a:rPr>
              <a:t>c</a:t>
            </a:r>
            <a:r>
              <a:rPr lang="en-GB" sz="907" dirty="0">
                <a:latin typeface="Cambria Math"/>
                <a:cs typeface="Cambria Math"/>
              </a:rPr>
              <a:t> </a:t>
            </a:r>
            <a:r>
              <a:rPr lang="en-GB" sz="907" dirty="0" err="1">
                <a:latin typeface="Cambria Math"/>
                <a:cs typeface="Cambria Math"/>
              </a:rPr>
              <a:t>b</a:t>
            </a:r>
            <a:r>
              <a:rPr lang="en-GB" sz="907" baseline="-25000" dirty="0" err="1">
                <a:latin typeface="Cambria Math"/>
                <a:cs typeface="Cambria Math"/>
              </a:rPr>
              <a:t>x</a:t>
            </a:r>
            <a:r>
              <a:rPr lang="en-GB" sz="907" dirty="0">
                <a:latin typeface="Cambria Math"/>
                <a:cs typeface="Cambria Math"/>
              </a:rPr>
              <a:t> b</a:t>
            </a:r>
            <a:r>
              <a:rPr lang="en-GB" sz="907" baseline="-25000" dirty="0">
                <a:latin typeface="Cambria Math"/>
                <a:cs typeface="Cambria Math"/>
              </a:rPr>
              <a:t>y</a:t>
            </a:r>
            <a:r>
              <a:rPr lang="en-GB" sz="907" dirty="0">
                <a:latin typeface="Cambria Math"/>
                <a:cs typeface="Cambria Math"/>
              </a:rPr>
              <a:t> </a:t>
            </a:r>
            <a:r>
              <a:rPr lang="en-GB" sz="907" dirty="0" err="1">
                <a:latin typeface="Cambria Math"/>
                <a:cs typeface="Cambria Math"/>
              </a:rPr>
              <a:t>b</a:t>
            </a:r>
            <a:r>
              <a:rPr lang="en-GB" sz="907" baseline="-25000" dirty="0" err="1">
                <a:latin typeface="Cambria Math"/>
                <a:cs typeface="Cambria Math"/>
              </a:rPr>
              <a:t>h</a:t>
            </a:r>
            <a:r>
              <a:rPr lang="en-GB" sz="907" dirty="0">
                <a:latin typeface="Cambria Math"/>
                <a:cs typeface="Cambria Math"/>
              </a:rPr>
              <a:t> </a:t>
            </a:r>
            <a:r>
              <a:rPr lang="en-GB" sz="907" dirty="0" err="1">
                <a:latin typeface="Cambria Math"/>
                <a:cs typeface="Cambria Math"/>
              </a:rPr>
              <a:t>b</a:t>
            </a:r>
            <a:r>
              <a:rPr lang="en-GB" sz="907" baseline="-25000" dirty="0" err="1">
                <a:latin typeface="Cambria Math"/>
                <a:cs typeface="Cambria Math"/>
              </a:rPr>
              <a:t>w</a:t>
            </a:r>
            <a:endParaRPr lang="en-GB" sz="907" baseline="-25000" dirty="0">
              <a:latin typeface="Cambria Math"/>
              <a:cs typeface="Cambria Math"/>
            </a:endParaRP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907" dirty="0">
                <a:latin typeface="Cambria Math"/>
                <a:cs typeface="Cambria Math"/>
              </a:rPr>
              <a:t>c</a:t>
            </a:r>
            <a:r>
              <a:rPr lang="en-GB" sz="907" baseline="-25000" dirty="0">
                <a:latin typeface="Cambria Math"/>
                <a:cs typeface="Cambria Math"/>
              </a:rPr>
              <a:t>1</a:t>
            </a:r>
            <a:r>
              <a:rPr lang="en-GB" sz="907" dirty="0">
                <a:latin typeface="Cambria Math"/>
                <a:cs typeface="Cambria Math"/>
              </a:rPr>
              <a:t> c</a:t>
            </a:r>
            <a:r>
              <a:rPr lang="en-GB" sz="907" baseline="-25000" dirty="0">
                <a:latin typeface="Cambria Math"/>
                <a:cs typeface="Cambria Math"/>
              </a:rPr>
              <a:t>2</a:t>
            </a:r>
            <a:r>
              <a:rPr lang="en-GB" sz="907" dirty="0">
                <a:latin typeface="Cambria Math"/>
                <a:cs typeface="Cambria Math"/>
              </a:rPr>
              <a:t> c</a:t>
            </a:r>
            <a:r>
              <a:rPr lang="en-GB" sz="907" baseline="-25000" dirty="0">
                <a:latin typeface="Cambria Math"/>
                <a:cs typeface="Cambria Math"/>
              </a:rPr>
              <a:t>3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361511" y="874990"/>
            <a:ext cx="1233922" cy="1227439"/>
            <a:chOff x="956061" y="1166825"/>
            <a:chExt cx="3263265" cy="324612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07" y="1183982"/>
              <a:ext cx="3205797" cy="31843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874" y="2885478"/>
              <a:ext cx="2407323" cy="117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369" y="2795422"/>
              <a:ext cx="586334" cy="157290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28215" y="2795422"/>
              <a:ext cx="853440" cy="1570355"/>
            </a:xfrm>
            <a:custGeom>
              <a:avLst/>
              <a:gdLst/>
              <a:ahLst/>
              <a:cxnLst/>
              <a:rect l="l" t="t" r="r" b="b"/>
              <a:pathLst>
                <a:path w="853439" h="1570354">
                  <a:moveTo>
                    <a:pt x="0" y="0"/>
                  </a:moveTo>
                  <a:lnTo>
                    <a:pt x="853042" y="0"/>
                  </a:lnTo>
                  <a:lnTo>
                    <a:pt x="853042" y="1569860"/>
                  </a:lnTo>
                  <a:lnTo>
                    <a:pt x="0" y="156986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51076" y="3269462"/>
              <a:ext cx="2407920" cy="758190"/>
            </a:xfrm>
            <a:custGeom>
              <a:avLst/>
              <a:gdLst/>
              <a:ahLst/>
              <a:cxnLst/>
              <a:rect l="l" t="t" r="r" b="b"/>
              <a:pathLst>
                <a:path w="2407920" h="758189">
                  <a:moveTo>
                    <a:pt x="0" y="0"/>
                  </a:moveTo>
                  <a:lnTo>
                    <a:pt x="2407321" y="0"/>
                  </a:lnTo>
                  <a:lnTo>
                    <a:pt x="2407321" y="757913"/>
                  </a:lnTo>
                  <a:lnTo>
                    <a:pt x="0" y="7579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1902" y="3571532"/>
              <a:ext cx="98794" cy="8435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56061" y="1166825"/>
              <a:ext cx="3263265" cy="3246120"/>
            </a:xfrm>
            <a:custGeom>
              <a:avLst/>
              <a:gdLst/>
              <a:ahLst/>
              <a:cxnLst/>
              <a:rect l="l" t="t" r="r" b="b"/>
              <a:pathLst>
                <a:path w="3263265" h="3246120">
                  <a:moveTo>
                    <a:pt x="1097175" y="0"/>
                  </a:moveTo>
                  <a:lnTo>
                    <a:pt x="1097175" y="3246096"/>
                  </a:lnTo>
                </a:path>
                <a:path w="3263265" h="3246120">
                  <a:moveTo>
                    <a:pt x="2165766" y="0"/>
                  </a:moveTo>
                  <a:lnTo>
                    <a:pt x="2165766" y="3246096"/>
                  </a:lnTo>
                </a:path>
                <a:path w="3263265" h="3246120">
                  <a:moveTo>
                    <a:pt x="0" y="1091555"/>
                  </a:moveTo>
                  <a:lnTo>
                    <a:pt x="3262946" y="1091555"/>
                  </a:lnTo>
                </a:path>
                <a:path w="3263265" h="3246120">
                  <a:moveTo>
                    <a:pt x="0" y="2154536"/>
                  </a:moveTo>
                  <a:lnTo>
                    <a:pt x="3262946" y="2154536"/>
                  </a:lnTo>
                </a:path>
                <a:path w="3263265" h="3246120">
                  <a:moveTo>
                    <a:pt x="28575" y="0"/>
                  </a:moveTo>
                  <a:lnTo>
                    <a:pt x="28575" y="3246096"/>
                  </a:lnTo>
                </a:path>
                <a:path w="3263265" h="3246120">
                  <a:moveTo>
                    <a:pt x="3234366" y="0"/>
                  </a:moveTo>
                  <a:lnTo>
                    <a:pt x="3234366" y="3246096"/>
                  </a:lnTo>
                </a:path>
                <a:path w="3263265" h="3246120">
                  <a:moveTo>
                    <a:pt x="0" y="28575"/>
                  </a:moveTo>
                  <a:lnTo>
                    <a:pt x="3262946" y="28575"/>
                  </a:lnTo>
                </a:path>
                <a:path w="3263265" h="3246120">
                  <a:moveTo>
                    <a:pt x="0" y="3217516"/>
                  </a:moveTo>
                  <a:lnTo>
                    <a:pt x="3262946" y="3217516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132248" y="2887953"/>
            <a:ext cx="443722" cy="116556"/>
          </a:xfrm>
          <a:prstGeom prst="rect">
            <a:avLst/>
          </a:prstGeom>
        </p:spPr>
        <p:txBody>
          <a:bodyPr vert="horz" wrap="square" lIns="0" tIns="240" rIns="0" bIns="0" rtlCol="0">
            <a:spAutoFit/>
          </a:bodyPr>
          <a:lstStyle/>
          <a:p>
            <a:pPr marL="4802">
              <a:spcBef>
                <a:spcPts val="2"/>
              </a:spcBef>
            </a:pPr>
            <a:r>
              <a:rPr sz="756" dirty="0">
                <a:latin typeface="Calibri"/>
                <a:cs typeface="Calibri"/>
              </a:rPr>
              <a:t>Andrew</a:t>
            </a:r>
            <a:r>
              <a:rPr sz="756" spc="-13" dirty="0">
                <a:latin typeface="Calibri"/>
                <a:cs typeface="Calibri"/>
              </a:rPr>
              <a:t> </a:t>
            </a:r>
            <a:r>
              <a:rPr sz="756" spc="-9" dirty="0">
                <a:latin typeface="Calibri"/>
                <a:cs typeface="Calibri"/>
              </a:rPr>
              <a:t>Ng</a:t>
            </a:r>
            <a:endParaRPr sz="756">
              <a:latin typeface="Calibri"/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CD5B15-CFF6-95DD-AABF-E1003C40AAF3}"/>
              </a:ext>
            </a:extLst>
          </p:cNvPr>
          <p:cNvSpPr txBox="1">
            <a:spLocks/>
          </p:cNvSpPr>
          <p:nvPr/>
        </p:nvSpPr>
        <p:spPr>
          <a:xfrm>
            <a:off x="95300" y="67131"/>
            <a:ext cx="35655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GB"/>
              <a:t>YOLO algorithm</a:t>
            </a: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2248" y="2883358"/>
            <a:ext cx="443722" cy="121163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756" dirty="0">
                <a:latin typeface="Calibri"/>
                <a:cs typeface="Calibri"/>
              </a:rPr>
              <a:t>Andrew</a:t>
            </a:r>
            <a:r>
              <a:rPr sz="756" spc="-13" dirty="0">
                <a:latin typeface="Calibri"/>
                <a:cs typeface="Calibri"/>
              </a:rPr>
              <a:t> </a:t>
            </a:r>
            <a:r>
              <a:rPr sz="756" spc="-9" dirty="0">
                <a:latin typeface="Calibri"/>
                <a:cs typeface="Calibri"/>
              </a:rPr>
              <a:t>Ng</a:t>
            </a:r>
            <a:endParaRPr sz="756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25" y="487748"/>
            <a:ext cx="1207270" cy="220292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lang="en-GB" spc="-4" dirty="0"/>
              <a:t>YOLO </a:t>
            </a:r>
            <a:r>
              <a:rPr spc="-4" dirty="0"/>
              <a:t>Training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8615" y="2418774"/>
            <a:ext cx="1010860" cy="191054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  <a:tabLst>
                <a:tab pos="172627" algn="l"/>
              </a:tabLst>
            </a:pPr>
            <a:r>
              <a:rPr sz="1210" spc="-19" dirty="0">
                <a:latin typeface="Century Schoolbook"/>
                <a:cs typeface="Century Schoolbook"/>
              </a:rPr>
              <a:t>y</a:t>
            </a:r>
            <a:r>
              <a:rPr sz="1210" dirty="0">
                <a:latin typeface="Century Schoolbook"/>
                <a:cs typeface="Century Schoolbook"/>
              </a:rPr>
              <a:t>	is</a:t>
            </a:r>
            <a:r>
              <a:rPr sz="1210" spc="2" dirty="0">
                <a:latin typeface="Century Schoolbook"/>
                <a:cs typeface="Century Schoolbook"/>
              </a:rPr>
              <a:t> </a:t>
            </a:r>
            <a:r>
              <a:rPr sz="1210" spc="-4" dirty="0">
                <a:latin typeface="Cambria Math"/>
                <a:cs typeface="Cambria Math"/>
              </a:rPr>
              <a:t>3×3×2×8</a:t>
            </a:r>
            <a:endParaRPr sz="1210">
              <a:latin typeface="Cambria Math"/>
              <a:cs typeface="Cambria Math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559" y="957093"/>
            <a:ext cx="1333207" cy="120996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7805" y="948767"/>
          <a:ext cx="1333326" cy="120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572C4"/>
                      </a:solidFill>
                      <a:prstDash val="solid"/>
                    </a:lnL>
                    <a:lnR w="57150">
                      <a:solidFill>
                        <a:srgbClr val="4572C4"/>
                      </a:solidFill>
                      <a:prstDash val="solid"/>
                    </a:lnR>
                    <a:lnT w="38100">
                      <a:solidFill>
                        <a:srgbClr val="4572C4"/>
                      </a:solidFill>
                      <a:prstDash val="solid"/>
                    </a:lnT>
                    <a:lnB w="57150">
                      <a:solidFill>
                        <a:srgbClr val="45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572C4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572C4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B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B05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B050"/>
                      </a:solidFill>
                      <a:prstDash val="solid"/>
                    </a:lnL>
                    <a:lnR w="57150">
                      <a:solidFill>
                        <a:srgbClr val="00B050"/>
                      </a:solidFill>
                      <a:prstDash val="solid"/>
                    </a:lnR>
                    <a:lnT w="57150">
                      <a:solidFill>
                        <a:srgbClr val="00B050"/>
                      </a:solidFill>
                      <a:prstDash val="solid"/>
                    </a:lnT>
                    <a:lnB w="57150">
                      <a:solidFill>
                        <a:srgbClr val="00B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B05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058787" y="1703766"/>
            <a:ext cx="92202" cy="191054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1210" dirty="0">
                <a:latin typeface="Century Schoolbook"/>
                <a:cs typeface="Century Schoolbook"/>
              </a:rPr>
              <a:t>y</a:t>
            </a:r>
          </a:p>
        </p:txBody>
      </p:sp>
      <p:sp>
        <p:nvSpPr>
          <p:cNvPr id="8" name="object 8"/>
          <p:cNvSpPr/>
          <p:nvPr/>
        </p:nvSpPr>
        <p:spPr>
          <a:xfrm>
            <a:off x="3108326" y="997080"/>
            <a:ext cx="26892" cy="1627942"/>
          </a:xfrm>
          <a:custGeom>
            <a:avLst/>
            <a:gdLst/>
            <a:ahLst/>
            <a:cxnLst/>
            <a:rect l="l" t="t" r="r" b="b"/>
            <a:pathLst>
              <a:path w="71120" h="4305300">
                <a:moveTo>
                  <a:pt x="70929" y="0"/>
                </a:moveTo>
                <a:lnTo>
                  <a:pt x="0" y="0"/>
                </a:lnTo>
                <a:lnTo>
                  <a:pt x="0" y="10160"/>
                </a:lnTo>
                <a:lnTo>
                  <a:pt x="0" y="4295140"/>
                </a:lnTo>
                <a:lnTo>
                  <a:pt x="0" y="4305300"/>
                </a:lnTo>
                <a:lnTo>
                  <a:pt x="70929" y="4305300"/>
                </a:lnTo>
                <a:lnTo>
                  <a:pt x="70929" y="4295140"/>
                </a:lnTo>
                <a:lnTo>
                  <a:pt x="24739" y="4295140"/>
                </a:lnTo>
                <a:lnTo>
                  <a:pt x="24739" y="10160"/>
                </a:lnTo>
                <a:lnTo>
                  <a:pt x="70929" y="10160"/>
                </a:lnTo>
                <a:lnTo>
                  <a:pt x="7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8855" y="997080"/>
            <a:ext cx="26892" cy="1627942"/>
          </a:xfrm>
          <a:custGeom>
            <a:avLst/>
            <a:gdLst/>
            <a:ahLst/>
            <a:cxnLst/>
            <a:rect l="l" t="t" r="r" b="b"/>
            <a:pathLst>
              <a:path w="71120" h="4305300">
                <a:moveTo>
                  <a:pt x="70929" y="0"/>
                </a:moveTo>
                <a:lnTo>
                  <a:pt x="0" y="0"/>
                </a:lnTo>
                <a:lnTo>
                  <a:pt x="0" y="10160"/>
                </a:lnTo>
                <a:lnTo>
                  <a:pt x="46189" y="10160"/>
                </a:lnTo>
                <a:lnTo>
                  <a:pt x="46189" y="4295140"/>
                </a:lnTo>
                <a:lnTo>
                  <a:pt x="0" y="4295140"/>
                </a:lnTo>
                <a:lnTo>
                  <a:pt x="0" y="4305300"/>
                </a:lnTo>
                <a:lnTo>
                  <a:pt x="70929" y="4305300"/>
                </a:lnTo>
                <a:lnTo>
                  <a:pt x="70929" y="4295140"/>
                </a:lnTo>
                <a:lnTo>
                  <a:pt x="70929" y="10160"/>
                </a:lnTo>
                <a:lnTo>
                  <a:pt x="7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31982" y="943392"/>
            <a:ext cx="60267" cy="1667676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lnSpc>
                <a:spcPts val="853"/>
              </a:lnSpc>
              <a:spcBef>
                <a:spcPts val="38"/>
              </a:spcBef>
            </a:pPr>
            <a:r>
              <a:rPr sz="718" dirty="0">
                <a:latin typeface="Cambria Math"/>
                <a:cs typeface="Cambria Math"/>
              </a:rPr>
              <a:t>0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1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1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1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4802" marR="1921" indent="6002">
              <a:lnSpc>
                <a:spcPts val="843"/>
              </a:lnSpc>
              <a:spcBef>
                <a:spcPts val="34"/>
              </a:spcBef>
            </a:pPr>
            <a:r>
              <a:rPr sz="718" spc="-19" dirty="0">
                <a:latin typeface="Cambria Math"/>
                <a:cs typeface="Cambria Math"/>
              </a:rPr>
              <a:t>? 0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07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41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  <a:p>
            <a:pPr marL="10804">
              <a:lnSpc>
                <a:spcPts val="85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  <a:endParaRPr sz="718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6085" y="1703766"/>
            <a:ext cx="114532" cy="214265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1361" dirty="0">
                <a:latin typeface="Century Schoolbook"/>
                <a:cs typeface="Century Schoolbook"/>
              </a:rPr>
              <a:t>=</a:t>
            </a:r>
          </a:p>
        </p:txBody>
      </p:sp>
      <p:sp>
        <p:nvSpPr>
          <p:cNvPr id="12" name="object 12"/>
          <p:cNvSpPr/>
          <p:nvPr/>
        </p:nvSpPr>
        <p:spPr>
          <a:xfrm>
            <a:off x="2585397" y="1004284"/>
            <a:ext cx="25452" cy="1604891"/>
          </a:xfrm>
          <a:custGeom>
            <a:avLst/>
            <a:gdLst/>
            <a:ahLst/>
            <a:cxnLst/>
            <a:rect l="l" t="t" r="r" b="b"/>
            <a:pathLst>
              <a:path w="67309" h="4244340">
                <a:moveTo>
                  <a:pt x="67195" y="0"/>
                </a:moveTo>
                <a:lnTo>
                  <a:pt x="0" y="0"/>
                </a:lnTo>
                <a:lnTo>
                  <a:pt x="0" y="10160"/>
                </a:lnTo>
                <a:lnTo>
                  <a:pt x="0" y="4234180"/>
                </a:lnTo>
                <a:lnTo>
                  <a:pt x="0" y="4244340"/>
                </a:lnTo>
                <a:lnTo>
                  <a:pt x="67195" y="4244340"/>
                </a:lnTo>
                <a:lnTo>
                  <a:pt x="67195" y="4234180"/>
                </a:lnTo>
                <a:lnTo>
                  <a:pt x="23444" y="4234180"/>
                </a:lnTo>
                <a:lnTo>
                  <a:pt x="23444" y="10160"/>
                </a:lnTo>
                <a:lnTo>
                  <a:pt x="67195" y="10160"/>
                </a:lnTo>
                <a:lnTo>
                  <a:pt x="6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22547" y="1004284"/>
            <a:ext cx="25452" cy="1604891"/>
          </a:xfrm>
          <a:custGeom>
            <a:avLst/>
            <a:gdLst/>
            <a:ahLst/>
            <a:cxnLst/>
            <a:rect l="l" t="t" r="r" b="b"/>
            <a:pathLst>
              <a:path w="67309" h="4244340">
                <a:moveTo>
                  <a:pt x="67195" y="0"/>
                </a:moveTo>
                <a:lnTo>
                  <a:pt x="0" y="0"/>
                </a:lnTo>
                <a:lnTo>
                  <a:pt x="0" y="10160"/>
                </a:lnTo>
                <a:lnTo>
                  <a:pt x="43751" y="10160"/>
                </a:lnTo>
                <a:lnTo>
                  <a:pt x="43751" y="4234180"/>
                </a:lnTo>
                <a:lnTo>
                  <a:pt x="0" y="4234180"/>
                </a:lnTo>
                <a:lnTo>
                  <a:pt x="0" y="4244340"/>
                </a:lnTo>
                <a:lnTo>
                  <a:pt x="67195" y="4244340"/>
                </a:lnTo>
                <a:lnTo>
                  <a:pt x="67195" y="4234180"/>
                </a:lnTo>
                <a:lnTo>
                  <a:pt x="67195" y="10160"/>
                </a:lnTo>
                <a:lnTo>
                  <a:pt x="6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7955" y="935891"/>
            <a:ext cx="127978" cy="1750135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81" dirty="0">
                <a:latin typeface="Cambria Math"/>
                <a:cs typeface="Cambria Math"/>
              </a:rPr>
              <a:t>p</a:t>
            </a:r>
            <a:r>
              <a:rPr lang="en-GB" sz="681" baseline="-25000" dirty="0">
                <a:latin typeface="Cambria Math"/>
                <a:cs typeface="Cambria Math"/>
              </a:rPr>
              <a:t>c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x</a:t>
            </a:r>
            <a:r>
              <a:rPr lang="en-GB" sz="681" dirty="0">
                <a:latin typeface="Cambria Math"/>
                <a:cs typeface="Cambria Math"/>
              </a:rPr>
              <a:t> b</a:t>
            </a:r>
            <a:r>
              <a:rPr lang="en-GB" sz="681" baseline="-25000" dirty="0">
                <a:latin typeface="Cambria Math"/>
                <a:cs typeface="Cambria Math"/>
              </a:rPr>
              <a:t>y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h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w</a:t>
            </a:r>
            <a:endParaRPr lang="en-GB" sz="681" baseline="-25000" dirty="0">
              <a:latin typeface="Cambria Math"/>
              <a:cs typeface="Cambria Math"/>
            </a:endParaRP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81" dirty="0">
                <a:latin typeface="Cambria Math"/>
                <a:cs typeface="Cambria Math"/>
              </a:rPr>
              <a:t>c</a:t>
            </a:r>
            <a:r>
              <a:rPr lang="en-GB" sz="681" baseline="-25000" dirty="0">
                <a:latin typeface="Cambria Math"/>
                <a:cs typeface="Cambria Math"/>
              </a:rPr>
              <a:t>1</a:t>
            </a:r>
            <a:r>
              <a:rPr lang="en-GB" sz="681" dirty="0">
                <a:latin typeface="Cambria Math"/>
                <a:cs typeface="Cambria Math"/>
              </a:rPr>
              <a:t> c</a:t>
            </a:r>
            <a:r>
              <a:rPr lang="en-GB" sz="681" baseline="-25000" dirty="0">
                <a:latin typeface="Cambria Math"/>
                <a:cs typeface="Cambria Math"/>
              </a:rPr>
              <a:t>2</a:t>
            </a:r>
            <a:r>
              <a:rPr lang="en-GB" sz="681" dirty="0">
                <a:latin typeface="Cambria Math"/>
                <a:cs typeface="Cambria Math"/>
              </a:rPr>
              <a:t> c</a:t>
            </a:r>
            <a:r>
              <a:rPr lang="en-GB" sz="681" baseline="-25000" dirty="0">
                <a:latin typeface="Cambria Math"/>
                <a:cs typeface="Cambria Math"/>
              </a:rPr>
              <a:t>3</a:t>
            </a: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81" dirty="0">
                <a:latin typeface="Cambria Math"/>
                <a:cs typeface="Cambria Math"/>
              </a:rPr>
              <a:t>p</a:t>
            </a:r>
            <a:r>
              <a:rPr lang="en-GB" sz="681" baseline="-25000" dirty="0">
                <a:latin typeface="Cambria Math"/>
                <a:cs typeface="Cambria Math"/>
              </a:rPr>
              <a:t>c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x</a:t>
            </a:r>
            <a:r>
              <a:rPr lang="en-GB" sz="681" dirty="0">
                <a:latin typeface="Cambria Math"/>
                <a:cs typeface="Cambria Math"/>
              </a:rPr>
              <a:t> b</a:t>
            </a:r>
            <a:r>
              <a:rPr lang="en-GB" sz="681" baseline="-25000" dirty="0">
                <a:latin typeface="Cambria Math"/>
                <a:cs typeface="Cambria Math"/>
              </a:rPr>
              <a:t>y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h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w</a:t>
            </a:r>
            <a:endParaRPr lang="en-GB" sz="681" baseline="-25000" dirty="0">
              <a:latin typeface="Cambria Math"/>
              <a:cs typeface="Cambria Math"/>
            </a:endParaRP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81" dirty="0">
                <a:latin typeface="Cambria Math"/>
                <a:cs typeface="Cambria Math"/>
              </a:rPr>
              <a:t>c</a:t>
            </a:r>
            <a:r>
              <a:rPr lang="en-GB" sz="681" baseline="-25000" dirty="0">
                <a:latin typeface="Cambria Math"/>
                <a:cs typeface="Cambria Math"/>
              </a:rPr>
              <a:t>1</a:t>
            </a:r>
            <a:r>
              <a:rPr lang="en-GB" sz="681" dirty="0">
                <a:latin typeface="Cambria Math"/>
                <a:cs typeface="Cambria Math"/>
              </a:rPr>
              <a:t> c</a:t>
            </a:r>
            <a:r>
              <a:rPr lang="en-GB" sz="681" baseline="-25000" dirty="0">
                <a:latin typeface="Cambria Math"/>
                <a:cs typeface="Cambria Math"/>
              </a:rPr>
              <a:t>2</a:t>
            </a:r>
            <a:r>
              <a:rPr lang="en-GB" sz="681" dirty="0">
                <a:latin typeface="Cambria Math"/>
                <a:cs typeface="Cambria Math"/>
              </a:rPr>
              <a:t> c</a:t>
            </a:r>
            <a:r>
              <a:rPr lang="en-GB" sz="681" baseline="-25000" dirty="0">
                <a:latin typeface="Cambria Math"/>
                <a:cs typeface="Cambria Math"/>
              </a:rPr>
              <a:t>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73" y="2897245"/>
            <a:ext cx="3108936" cy="109621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681" dirty="0">
                <a:latin typeface="Century Schoolbook"/>
                <a:cs typeface="Century Schoolbook"/>
              </a:rPr>
              <a:t>[Redmon</a:t>
            </a:r>
            <a:r>
              <a:rPr sz="681" spc="-8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et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al.,</a:t>
            </a:r>
            <a:r>
              <a:rPr sz="681" spc="-4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2015,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You</a:t>
            </a:r>
            <a:r>
              <a:rPr sz="681" spc="-4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Only</a:t>
            </a:r>
            <a:r>
              <a:rPr sz="681" spc="-4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Look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Once: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Unified</a:t>
            </a:r>
            <a:r>
              <a:rPr sz="681" spc="-2" dirty="0">
                <a:latin typeface="Century Schoolbook"/>
                <a:cs typeface="Century Schoolbook"/>
              </a:rPr>
              <a:t> </a:t>
            </a:r>
            <a:r>
              <a:rPr sz="681" spc="-4" dirty="0">
                <a:latin typeface="Century Schoolbook"/>
                <a:cs typeface="Century Schoolbook"/>
              </a:rPr>
              <a:t>real-</a:t>
            </a:r>
            <a:r>
              <a:rPr sz="681" dirty="0">
                <a:latin typeface="Century Schoolbook"/>
                <a:cs typeface="Century Schoolbook"/>
              </a:rPr>
              <a:t>time</a:t>
            </a:r>
            <a:r>
              <a:rPr sz="681" spc="-6" dirty="0">
                <a:latin typeface="Century Schoolbook"/>
                <a:cs typeface="Century Schoolbook"/>
              </a:rPr>
              <a:t> </a:t>
            </a:r>
            <a:r>
              <a:rPr sz="681" dirty="0">
                <a:latin typeface="Century Schoolbook"/>
                <a:cs typeface="Century Schoolbook"/>
              </a:rPr>
              <a:t>object</a:t>
            </a:r>
            <a:r>
              <a:rPr sz="681" spc="-4" dirty="0">
                <a:latin typeface="Century Schoolbook"/>
                <a:cs typeface="Century Schoolbook"/>
              </a:rPr>
              <a:t> detection]</a:t>
            </a:r>
            <a:endParaRPr sz="681">
              <a:latin typeface="Century Schoolbook"/>
              <a:cs typeface="Century Schoolboo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92599" y="995160"/>
            <a:ext cx="26892" cy="1669721"/>
          </a:xfrm>
          <a:custGeom>
            <a:avLst/>
            <a:gdLst/>
            <a:ahLst/>
            <a:cxnLst/>
            <a:rect l="l" t="t" r="r" b="b"/>
            <a:pathLst>
              <a:path w="71120" h="4415790">
                <a:moveTo>
                  <a:pt x="70929" y="0"/>
                </a:moveTo>
                <a:lnTo>
                  <a:pt x="0" y="0"/>
                </a:lnTo>
                <a:lnTo>
                  <a:pt x="0" y="11430"/>
                </a:lnTo>
                <a:lnTo>
                  <a:pt x="0" y="4405630"/>
                </a:lnTo>
                <a:lnTo>
                  <a:pt x="0" y="4415790"/>
                </a:lnTo>
                <a:lnTo>
                  <a:pt x="70929" y="4415790"/>
                </a:lnTo>
                <a:lnTo>
                  <a:pt x="70929" y="4405630"/>
                </a:lnTo>
                <a:lnTo>
                  <a:pt x="24739" y="4405630"/>
                </a:lnTo>
                <a:lnTo>
                  <a:pt x="24739" y="11430"/>
                </a:lnTo>
                <a:lnTo>
                  <a:pt x="70929" y="11430"/>
                </a:lnTo>
                <a:lnTo>
                  <a:pt x="7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34528" y="995160"/>
            <a:ext cx="26892" cy="1669721"/>
          </a:xfrm>
          <a:custGeom>
            <a:avLst/>
            <a:gdLst/>
            <a:ahLst/>
            <a:cxnLst/>
            <a:rect l="l" t="t" r="r" b="b"/>
            <a:pathLst>
              <a:path w="71120" h="4415790">
                <a:moveTo>
                  <a:pt x="70929" y="0"/>
                </a:moveTo>
                <a:lnTo>
                  <a:pt x="0" y="0"/>
                </a:lnTo>
                <a:lnTo>
                  <a:pt x="0" y="11430"/>
                </a:lnTo>
                <a:lnTo>
                  <a:pt x="46177" y="11430"/>
                </a:lnTo>
                <a:lnTo>
                  <a:pt x="46177" y="4405630"/>
                </a:lnTo>
                <a:lnTo>
                  <a:pt x="0" y="4405630"/>
                </a:lnTo>
                <a:lnTo>
                  <a:pt x="0" y="4415790"/>
                </a:lnTo>
                <a:lnTo>
                  <a:pt x="70929" y="4415790"/>
                </a:lnTo>
                <a:lnTo>
                  <a:pt x="70929" y="4405630"/>
                </a:lnTo>
                <a:lnTo>
                  <a:pt x="70929" y="11430"/>
                </a:lnTo>
                <a:lnTo>
                  <a:pt x="7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06650" y="941736"/>
            <a:ext cx="136622" cy="1744621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082" algn="ctr">
              <a:lnSpc>
                <a:spcPts val="853"/>
              </a:lnSpc>
              <a:spcBef>
                <a:spcPts val="38"/>
              </a:spcBef>
            </a:pPr>
            <a:r>
              <a:rPr sz="718" dirty="0">
                <a:latin typeface="Cambria Math"/>
                <a:cs typeface="Cambria Math"/>
              </a:rPr>
              <a:t>0</a:t>
            </a:r>
          </a:p>
          <a:p>
            <a:pPr marL="4082" algn="ctr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</a:p>
          <a:p>
            <a:pPr marL="4082" algn="ctr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</a:p>
          <a:p>
            <a:pPr marL="4082" algn="ctr">
              <a:lnSpc>
                <a:spcPts val="841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</a:p>
          <a:p>
            <a:pPr marL="4082" algn="ctr">
              <a:lnSpc>
                <a:spcPts val="841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</a:p>
          <a:p>
            <a:pPr marL="4082" algn="ctr">
              <a:lnSpc>
                <a:spcPts val="841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</a:p>
          <a:p>
            <a:pPr marL="4082" algn="ctr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?</a:t>
            </a:r>
          </a:p>
          <a:p>
            <a:pPr marL="44897" marR="37935" algn="ctr">
              <a:lnSpc>
                <a:spcPts val="843"/>
              </a:lnSpc>
              <a:spcBef>
                <a:spcPts val="34"/>
              </a:spcBef>
            </a:pPr>
            <a:r>
              <a:rPr sz="718" spc="-19" dirty="0">
                <a:latin typeface="Cambria Math"/>
                <a:cs typeface="Cambria Math"/>
              </a:rPr>
              <a:t>? 1</a:t>
            </a:r>
            <a:endParaRPr sz="718" dirty="0">
              <a:latin typeface="Cambria Math"/>
              <a:cs typeface="Cambria Math"/>
            </a:endParaRP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756" dirty="0" err="1">
                <a:latin typeface="Cambria Math"/>
                <a:cs typeface="Cambria Math"/>
              </a:rPr>
              <a:t>b</a:t>
            </a:r>
            <a:r>
              <a:rPr lang="en-GB" sz="756" baseline="-25000" dirty="0" err="1">
                <a:latin typeface="Cambria Math"/>
                <a:cs typeface="Cambria Math"/>
              </a:rPr>
              <a:t>x</a:t>
            </a:r>
            <a:r>
              <a:rPr lang="en-GB" sz="756" dirty="0">
                <a:latin typeface="Cambria Math"/>
                <a:cs typeface="Cambria Math"/>
              </a:rPr>
              <a:t> b</a:t>
            </a:r>
            <a:r>
              <a:rPr lang="en-GB" sz="756" baseline="-25000" dirty="0">
                <a:latin typeface="Cambria Math"/>
                <a:cs typeface="Cambria Math"/>
              </a:rPr>
              <a:t>y</a:t>
            </a:r>
            <a:r>
              <a:rPr lang="en-GB" sz="756" dirty="0">
                <a:latin typeface="Cambria Math"/>
                <a:cs typeface="Cambria Math"/>
              </a:rPr>
              <a:t> </a:t>
            </a:r>
            <a:r>
              <a:rPr lang="en-GB" sz="756" dirty="0" err="1">
                <a:latin typeface="Cambria Math"/>
                <a:cs typeface="Cambria Math"/>
              </a:rPr>
              <a:t>b</a:t>
            </a:r>
            <a:r>
              <a:rPr lang="en-GB" sz="756" baseline="-25000" dirty="0" err="1">
                <a:latin typeface="Cambria Math"/>
                <a:cs typeface="Cambria Math"/>
              </a:rPr>
              <a:t>h</a:t>
            </a:r>
            <a:r>
              <a:rPr lang="en-GB" sz="756" dirty="0">
                <a:latin typeface="Cambria Math"/>
                <a:cs typeface="Cambria Math"/>
              </a:rPr>
              <a:t> </a:t>
            </a:r>
            <a:r>
              <a:rPr lang="en-GB" sz="756" dirty="0" err="1">
                <a:latin typeface="Cambria Math"/>
                <a:cs typeface="Cambria Math"/>
              </a:rPr>
              <a:t>b</a:t>
            </a:r>
            <a:r>
              <a:rPr lang="en-GB" sz="756" baseline="-25000" dirty="0" err="1">
                <a:latin typeface="Cambria Math"/>
                <a:cs typeface="Cambria Math"/>
              </a:rPr>
              <a:t>w</a:t>
            </a:r>
            <a:endParaRPr lang="en-GB" sz="756" baseline="-25000" dirty="0">
              <a:latin typeface="Cambria Math"/>
              <a:cs typeface="Cambria Math"/>
            </a:endParaRPr>
          </a:p>
          <a:p>
            <a:pPr marL="44897">
              <a:lnSpc>
                <a:spcPts val="849"/>
              </a:lnSpc>
            </a:pPr>
            <a:r>
              <a:rPr sz="718" dirty="0">
                <a:latin typeface="Cambria Math"/>
                <a:cs typeface="Cambria Math"/>
              </a:rPr>
              <a:t>0</a:t>
            </a:r>
          </a:p>
          <a:p>
            <a:pPr marL="44897">
              <a:lnSpc>
                <a:spcPts val="843"/>
              </a:lnSpc>
            </a:pPr>
            <a:r>
              <a:rPr sz="718" dirty="0">
                <a:latin typeface="Cambria Math"/>
                <a:cs typeface="Cambria Math"/>
              </a:rPr>
              <a:t>1</a:t>
            </a:r>
          </a:p>
          <a:p>
            <a:pPr marL="44897">
              <a:lnSpc>
                <a:spcPts val="853"/>
              </a:lnSpc>
            </a:pPr>
            <a:r>
              <a:rPr sz="718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606169" y="827242"/>
            <a:ext cx="779155" cy="504008"/>
          </a:xfrm>
          <a:prstGeom prst="rect">
            <a:avLst/>
          </a:prstGeom>
        </p:spPr>
        <p:txBody>
          <a:bodyPr vert="horz" wrap="square" lIns="0" tIns="33615" rIns="0" bIns="0" rtlCol="0">
            <a:spAutoFit/>
          </a:bodyPr>
          <a:lstStyle/>
          <a:p>
            <a:pPr marL="100599" indent="-95797">
              <a:spcBef>
                <a:spcPts val="265"/>
              </a:spcBef>
              <a:buAutoNum type="arabicPlain"/>
              <a:tabLst>
                <a:tab pos="100599" algn="l"/>
                <a:tab pos="202639" algn="l"/>
              </a:tabLst>
            </a:pPr>
            <a:r>
              <a:rPr sz="907" spc="-19" dirty="0">
                <a:latin typeface="Century Schoolbook"/>
                <a:cs typeface="Century Schoolbook"/>
              </a:rPr>
              <a:t>-</a:t>
            </a:r>
            <a:r>
              <a:rPr sz="907" dirty="0">
                <a:latin typeface="Century Schoolbook"/>
                <a:cs typeface="Century Schoolbook"/>
              </a:rPr>
              <a:t>	</a:t>
            </a:r>
            <a:r>
              <a:rPr sz="907" spc="-4" dirty="0">
                <a:latin typeface="Century Schoolbook"/>
                <a:cs typeface="Century Schoolbook"/>
              </a:rPr>
              <a:t>pedestrian</a:t>
            </a:r>
            <a:endParaRPr sz="907" dirty="0">
              <a:latin typeface="Century Schoolbook"/>
              <a:cs typeface="Century Schoolbook"/>
            </a:endParaRPr>
          </a:p>
          <a:p>
            <a:pPr marL="100599" indent="-95797">
              <a:spcBef>
                <a:spcPts val="227"/>
              </a:spcBef>
              <a:buAutoNum type="arabicPlain"/>
              <a:tabLst>
                <a:tab pos="100599" algn="l"/>
                <a:tab pos="202639" algn="l"/>
              </a:tabLst>
            </a:pPr>
            <a:r>
              <a:rPr sz="907" spc="-19" dirty="0">
                <a:latin typeface="Century Schoolbook"/>
                <a:cs typeface="Century Schoolbook"/>
              </a:rPr>
              <a:t>-</a:t>
            </a:r>
            <a:r>
              <a:rPr sz="907" dirty="0">
                <a:latin typeface="Century Schoolbook"/>
                <a:cs typeface="Century Schoolbook"/>
              </a:rPr>
              <a:t>	</a:t>
            </a:r>
            <a:r>
              <a:rPr sz="907" spc="-9" dirty="0">
                <a:latin typeface="Century Schoolbook"/>
                <a:cs typeface="Century Schoolbook"/>
              </a:rPr>
              <a:t>car</a:t>
            </a:r>
            <a:endParaRPr sz="907" dirty="0">
              <a:latin typeface="Century Schoolbook"/>
              <a:cs typeface="Century Schoolbook"/>
            </a:endParaRPr>
          </a:p>
          <a:p>
            <a:pPr marL="100599" indent="-95797">
              <a:spcBef>
                <a:spcPts val="229"/>
              </a:spcBef>
              <a:buAutoNum type="arabicPlain"/>
              <a:tabLst>
                <a:tab pos="100599" algn="l"/>
                <a:tab pos="202639" algn="l"/>
              </a:tabLst>
            </a:pPr>
            <a:r>
              <a:rPr sz="907" spc="-19" dirty="0">
                <a:latin typeface="Century Schoolbook"/>
                <a:cs typeface="Century Schoolbook"/>
              </a:rPr>
              <a:t>-</a:t>
            </a:r>
            <a:r>
              <a:rPr sz="907" dirty="0">
                <a:latin typeface="Century Schoolbook"/>
                <a:cs typeface="Century Schoolbook"/>
              </a:rPr>
              <a:t>	</a:t>
            </a:r>
            <a:r>
              <a:rPr sz="907" spc="-4" dirty="0">
                <a:latin typeface="Century Schoolbook"/>
                <a:cs typeface="Century Schoolbook"/>
              </a:rPr>
              <a:t>motorcycle</a:t>
            </a:r>
            <a:endParaRPr sz="907" dirty="0">
              <a:latin typeface="Century Schoolbook"/>
              <a:cs typeface="Century Schoolbook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5728AAE-62A5-E7B0-8F02-7A84FFD1EF88}"/>
              </a:ext>
            </a:extLst>
          </p:cNvPr>
          <p:cNvSpPr txBox="1">
            <a:spLocks/>
          </p:cNvSpPr>
          <p:nvPr/>
        </p:nvSpPr>
        <p:spPr>
          <a:xfrm>
            <a:off x="95300" y="67131"/>
            <a:ext cx="35655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GB"/>
              <a:t>YOLO algorithm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/>
      <p:bldP spid="16" grpId="0" animBg="1"/>
      <p:bldP spid="17" grpId="0" animBg="1"/>
      <p:bldP spid="18" grpId="0"/>
      <p:bldP spid="1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36" y="412716"/>
            <a:ext cx="1348214" cy="435736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dirty="0"/>
              <a:t>Making</a:t>
            </a:r>
            <a:r>
              <a:rPr spc="-8" dirty="0"/>
              <a:t> </a:t>
            </a:r>
            <a:r>
              <a:rPr spc="-4" dirty="0"/>
              <a:t>predictions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80395" y="1476719"/>
            <a:ext cx="315312" cy="167842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lang="en-GB" sz="1059" dirty="0">
                <a:latin typeface="Century Schoolbook"/>
                <a:cs typeface="Century Schoolbook"/>
              </a:rPr>
              <a:t>y</a:t>
            </a:r>
            <a:r>
              <a:rPr sz="1059" spc="81" dirty="0">
                <a:latin typeface="Cambria Math"/>
                <a:cs typeface="Cambria Math"/>
              </a:rPr>
              <a:t> </a:t>
            </a:r>
            <a:r>
              <a:rPr sz="1059" spc="-23" dirty="0">
                <a:latin typeface="Century Schoolbook"/>
                <a:cs typeface="Century Schoolbook"/>
              </a:rPr>
              <a:t>=</a:t>
            </a:r>
            <a:endParaRPr sz="1059" dirty="0">
              <a:latin typeface="Century Schoolbook"/>
              <a:cs typeface="Century School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48030" y="1371459"/>
            <a:ext cx="1004858" cy="471575"/>
            <a:chOff x="6209665" y="2479801"/>
            <a:chExt cx="2657475" cy="1247140"/>
          </a:xfrm>
        </p:grpSpPr>
        <p:sp>
          <p:nvSpPr>
            <p:cNvPr id="5" name="object 5"/>
            <p:cNvSpPr/>
            <p:nvPr/>
          </p:nvSpPr>
          <p:spPr>
            <a:xfrm>
              <a:off x="7552664" y="3384645"/>
              <a:ext cx="409575" cy="336550"/>
            </a:xfrm>
            <a:custGeom>
              <a:avLst/>
              <a:gdLst/>
              <a:ahLst/>
              <a:cxnLst/>
              <a:rect l="l" t="t" r="r" b="b"/>
              <a:pathLst>
                <a:path w="409575" h="336550">
                  <a:moveTo>
                    <a:pt x="409310" y="0"/>
                  </a:moveTo>
                  <a:lnTo>
                    <a:pt x="0" y="0"/>
                  </a:lnTo>
                  <a:lnTo>
                    <a:pt x="0" y="335934"/>
                  </a:lnTo>
                  <a:lnTo>
                    <a:pt x="409310" y="335934"/>
                  </a:lnTo>
                  <a:lnTo>
                    <a:pt x="4093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61973" y="2486151"/>
              <a:ext cx="898525" cy="1234440"/>
            </a:xfrm>
            <a:custGeom>
              <a:avLst/>
              <a:gdLst/>
              <a:ahLst/>
              <a:cxnLst/>
              <a:rect l="l" t="t" r="r" b="b"/>
              <a:pathLst>
                <a:path w="898525" h="1234439">
                  <a:moveTo>
                    <a:pt x="898486" y="0"/>
                  </a:moveTo>
                  <a:lnTo>
                    <a:pt x="0" y="898486"/>
                  </a:lnTo>
                  <a:lnTo>
                    <a:pt x="0" y="1234427"/>
                  </a:lnTo>
                  <a:lnTo>
                    <a:pt x="898486" y="335940"/>
                  </a:lnTo>
                  <a:lnTo>
                    <a:pt x="898486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2664" y="2486151"/>
              <a:ext cx="1308100" cy="898525"/>
            </a:xfrm>
            <a:custGeom>
              <a:avLst/>
              <a:gdLst/>
              <a:ahLst/>
              <a:cxnLst/>
              <a:rect l="l" t="t" r="r" b="b"/>
              <a:pathLst>
                <a:path w="1308100" h="898525">
                  <a:moveTo>
                    <a:pt x="1307795" y="0"/>
                  </a:moveTo>
                  <a:lnTo>
                    <a:pt x="898486" y="0"/>
                  </a:lnTo>
                  <a:lnTo>
                    <a:pt x="0" y="898486"/>
                  </a:lnTo>
                  <a:lnTo>
                    <a:pt x="409308" y="898486"/>
                  </a:lnTo>
                  <a:lnTo>
                    <a:pt x="1307795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2664" y="2486151"/>
              <a:ext cx="1308100" cy="1234440"/>
            </a:xfrm>
            <a:custGeom>
              <a:avLst/>
              <a:gdLst/>
              <a:ahLst/>
              <a:cxnLst/>
              <a:rect l="l" t="t" r="r" b="b"/>
              <a:pathLst>
                <a:path w="1308100" h="1234439">
                  <a:moveTo>
                    <a:pt x="0" y="898483"/>
                  </a:moveTo>
                  <a:lnTo>
                    <a:pt x="898483" y="0"/>
                  </a:lnTo>
                  <a:lnTo>
                    <a:pt x="1307790" y="0"/>
                  </a:lnTo>
                  <a:lnTo>
                    <a:pt x="1307790" y="335935"/>
                  </a:lnTo>
                  <a:lnTo>
                    <a:pt x="409311" y="1234420"/>
                  </a:lnTo>
                  <a:lnTo>
                    <a:pt x="0" y="1234420"/>
                  </a:lnTo>
                  <a:lnTo>
                    <a:pt x="0" y="898483"/>
                  </a:lnTo>
                  <a:close/>
                </a:path>
                <a:path w="1308100" h="1234439">
                  <a:moveTo>
                    <a:pt x="0" y="898483"/>
                  </a:moveTo>
                  <a:lnTo>
                    <a:pt x="409311" y="898483"/>
                  </a:lnTo>
                  <a:lnTo>
                    <a:pt x="1307790" y="0"/>
                  </a:lnTo>
                </a:path>
                <a:path w="1308100" h="1234439">
                  <a:moveTo>
                    <a:pt x="409311" y="898483"/>
                  </a:moveTo>
                  <a:lnTo>
                    <a:pt x="409311" y="123442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09665" y="2980029"/>
              <a:ext cx="1343025" cy="127000"/>
            </a:xfrm>
            <a:custGeom>
              <a:avLst/>
              <a:gdLst/>
              <a:ahLst/>
              <a:cxnLst/>
              <a:rect l="l" t="t" r="r" b="b"/>
              <a:pathLst>
                <a:path w="1343025" h="127000">
                  <a:moveTo>
                    <a:pt x="1215999" y="0"/>
                  </a:moveTo>
                  <a:lnTo>
                    <a:pt x="1215999" y="50800"/>
                  </a:lnTo>
                  <a:lnTo>
                    <a:pt x="0" y="50800"/>
                  </a:lnTo>
                  <a:lnTo>
                    <a:pt x="0" y="76200"/>
                  </a:lnTo>
                  <a:lnTo>
                    <a:pt x="1215999" y="76200"/>
                  </a:lnTo>
                  <a:lnTo>
                    <a:pt x="1215999" y="127000"/>
                  </a:lnTo>
                  <a:lnTo>
                    <a:pt x="1342999" y="63500"/>
                  </a:lnTo>
                  <a:lnTo>
                    <a:pt x="1215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3777386" y="914963"/>
            <a:ext cx="25452" cy="1604891"/>
          </a:xfrm>
          <a:custGeom>
            <a:avLst/>
            <a:gdLst/>
            <a:ahLst/>
            <a:cxnLst/>
            <a:rect l="l" t="t" r="r" b="b"/>
            <a:pathLst>
              <a:path w="67309" h="4244340">
                <a:moveTo>
                  <a:pt x="67208" y="0"/>
                </a:moveTo>
                <a:lnTo>
                  <a:pt x="0" y="0"/>
                </a:lnTo>
                <a:lnTo>
                  <a:pt x="0" y="10160"/>
                </a:lnTo>
                <a:lnTo>
                  <a:pt x="0" y="4234180"/>
                </a:lnTo>
                <a:lnTo>
                  <a:pt x="0" y="4244340"/>
                </a:lnTo>
                <a:lnTo>
                  <a:pt x="67208" y="4244340"/>
                </a:lnTo>
                <a:lnTo>
                  <a:pt x="67208" y="4234180"/>
                </a:lnTo>
                <a:lnTo>
                  <a:pt x="23444" y="4234180"/>
                </a:lnTo>
                <a:lnTo>
                  <a:pt x="23444" y="10160"/>
                </a:lnTo>
                <a:lnTo>
                  <a:pt x="67208" y="10160"/>
                </a:lnTo>
                <a:lnTo>
                  <a:pt x="67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14537" y="914963"/>
            <a:ext cx="25452" cy="1604891"/>
          </a:xfrm>
          <a:custGeom>
            <a:avLst/>
            <a:gdLst/>
            <a:ahLst/>
            <a:cxnLst/>
            <a:rect l="l" t="t" r="r" b="b"/>
            <a:pathLst>
              <a:path w="67309" h="4244340">
                <a:moveTo>
                  <a:pt x="67195" y="0"/>
                </a:moveTo>
                <a:lnTo>
                  <a:pt x="0" y="0"/>
                </a:lnTo>
                <a:lnTo>
                  <a:pt x="0" y="10160"/>
                </a:lnTo>
                <a:lnTo>
                  <a:pt x="43751" y="10160"/>
                </a:lnTo>
                <a:lnTo>
                  <a:pt x="43751" y="4234180"/>
                </a:lnTo>
                <a:lnTo>
                  <a:pt x="0" y="4234180"/>
                </a:lnTo>
                <a:lnTo>
                  <a:pt x="0" y="4244340"/>
                </a:lnTo>
                <a:lnTo>
                  <a:pt x="67195" y="4244340"/>
                </a:lnTo>
                <a:lnTo>
                  <a:pt x="67195" y="4234180"/>
                </a:lnTo>
                <a:lnTo>
                  <a:pt x="67195" y="10160"/>
                </a:lnTo>
                <a:lnTo>
                  <a:pt x="6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89944" y="846945"/>
            <a:ext cx="127978" cy="1750135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81" dirty="0">
                <a:latin typeface="Cambria Math"/>
                <a:cs typeface="Cambria Math"/>
              </a:rPr>
              <a:t>p</a:t>
            </a:r>
            <a:r>
              <a:rPr lang="en-GB" sz="681" baseline="-25000" dirty="0">
                <a:latin typeface="Cambria Math"/>
                <a:cs typeface="Cambria Math"/>
              </a:rPr>
              <a:t>c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x</a:t>
            </a:r>
            <a:r>
              <a:rPr lang="en-GB" sz="681" dirty="0">
                <a:latin typeface="Cambria Math"/>
                <a:cs typeface="Cambria Math"/>
              </a:rPr>
              <a:t> b</a:t>
            </a:r>
            <a:r>
              <a:rPr lang="en-GB" sz="681" baseline="-25000" dirty="0">
                <a:latin typeface="Cambria Math"/>
                <a:cs typeface="Cambria Math"/>
              </a:rPr>
              <a:t>y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h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w</a:t>
            </a:r>
            <a:endParaRPr lang="en-GB" sz="681" baseline="-25000" dirty="0">
              <a:latin typeface="Cambria Math"/>
              <a:cs typeface="Cambria Math"/>
            </a:endParaRP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81" dirty="0">
                <a:latin typeface="Cambria Math"/>
                <a:cs typeface="Cambria Math"/>
              </a:rPr>
              <a:t>c</a:t>
            </a:r>
            <a:r>
              <a:rPr lang="en-GB" sz="681" baseline="-25000" dirty="0">
                <a:latin typeface="Cambria Math"/>
                <a:cs typeface="Cambria Math"/>
              </a:rPr>
              <a:t>1</a:t>
            </a:r>
            <a:r>
              <a:rPr lang="en-GB" sz="681" dirty="0">
                <a:latin typeface="Cambria Math"/>
                <a:cs typeface="Cambria Math"/>
              </a:rPr>
              <a:t> c</a:t>
            </a:r>
            <a:r>
              <a:rPr lang="en-GB" sz="681" baseline="-25000" dirty="0">
                <a:latin typeface="Cambria Math"/>
                <a:cs typeface="Cambria Math"/>
              </a:rPr>
              <a:t>2</a:t>
            </a:r>
            <a:r>
              <a:rPr lang="en-GB" sz="681" dirty="0">
                <a:latin typeface="Cambria Math"/>
                <a:cs typeface="Cambria Math"/>
              </a:rPr>
              <a:t> c</a:t>
            </a:r>
            <a:r>
              <a:rPr lang="en-GB" sz="681" baseline="-25000" dirty="0">
                <a:latin typeface="Cambria Math"/>
                <a:cs typeface="Cambria Math"/>
              </a:rPr>
              <a:t>3</a:t>
            </a: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81" dirty="0">
                <a:latin typeface="Cambria Math"/>
                <a:cs typeface="Cambria Math"/>
              </a:rPr>
              <a:t>p</a:t>
            </a:r>
            <a:r>
              <a:rPr lang="en-GB" sz="681" baseline="-25000" dirty="0">
                <a:latin typeface="Cambria Math"/>
                <a:cs typeface="Cambria Math"/>
              </a:rPr>
              <a:t>c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x</a:t>
            </a:r>
            <a:r>
              <a:rPr lang="en-GB" sz="681" dirty="0">
                <a:latin typeface="Cambria Math"/>
                <a:cs typeface="Cambria Math"/>
              </a:rPr>
              <a:t> b</a:t>
            </a:r>
            <a:r>
              <a:rPr lang="en-GB" sz="681" baseline="-25000" dirty="0">
                <a:latin typeface="Cambria Math"/>
                <a:cs typeface="Cambria Math"/>
              </a:rPr>
              <a:t>y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h</a:t>
            </a:r>
            <a:r>
              <a:rPr lang="en-GB" sz="681" dirty="0">
                <a:latin typeface="Cambria Math"/>
                <a:cs typeface="Cambria Math"/>
              </a:rPr>
              <a:t> </a:t>
            </a:r>
            <a:r>
              <a:rPr lang="en-GB" sz="681" dirty="0" err="1">
                <a:latin typeface="Cambria Math"/>
                <a:cs typeface="Cambria Math"/>
              </a:rPr>
              <a:t>b</a:t>
            </a:r>
            <a:r>
              <a:rPr lang="en-GB" sz="681" baseline="-25000" dirty="0" err="1">
                <a:latin typeface="Cambria Math"/>
                <a:cs typeface="Cambria Math"/>
              </a:rPr>
              <a:t>w</a:t>
            </a:r>
            <a:endParaRPr lang="en-GB" sz="681" baseline="-25000" dirty="0">
              <a:latin typeface="Cambria Math"/>
              <a:cs typeface="Cambria Math"/>
            </a:endParaRPr>
          </a:p>
          <a:p>
            <a:pPr marL="14406" marR="11524" indent="9604">
              <a:lnSpc>
                <a:spcPct val="102299"/>
              </a:lnSpc>
              <a:spcBef>
                <a:spcPts val="142"/>
              </a:spcBef>
            </a:pPr>
            <a:r>
              <a:rPr lang="en-GB" sz="681" dirty="0">
                <a:latin typeface="Cambria Math"/>
                <a:cs typeface="Cambria Math"/>
              </a:rPr>
              <a:t>c</a:t>
            </a:r>
            <a:r>
              <a:rPr lang="en-GB" sz="681" baseline="-25000" dirty="0">
                <a:latin typeface="Cambria Math"/>
                <a:cs typeface="Cambria Math"/>
              </a:rPr>
              <a:t>1</a:t>
            </a:r>
            <a:r>
              <a:rPr lang="en-GB" sz="681" dirty="0">
                <a:latin typeface="Cambria Math"/>
                <a:cs typeface="Cambria Math"/>
              </a:rPr>
              <a:t> c</a:t>
            </a:r>
            <a:r>
              <a:rPr lang="en-GB" sz="681" baseline="-25000" dirty="0">
                <a:latin typeface="Cambria Math"/>
                <a:cs typeface="Cambria Math"/>
              </a:rPr>
              <a:t>2</a:t>
            </a:r>
            <a:r>
              <a:rPr lang="en-GB" sz="681" dirty="0">
                <a:latin typeface="Cambria Math"/>
                <a:cs typeface="Cambria Math"/>
              </a:rPr>
              <a:t> c</a:t>
            </a:r>
            <a:r>
              <a:rPr lang="en-GB" sz="681" baseline="-25000" dirty="0">
                <a:latin typeface="Cambria Math"/>
                <a:cs typeface="Cambria Math"/>
              </a:rPr>
              <a:t>3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69151" y="969022"/>
            <a:ext cx="1333327" cy="1210151"/>
            <a:chOff x="182879" y="1415503"/>
            <a:chExt cx="3526154" cy="320040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79" y="1415503"/>
              <a:ext cx="3525837" cy="319991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51114" y="3617848"/>
              <a:ext cx="825500" cy="745490"/>
            </a:xfrm>
            <a:custGeom>
              <a:avLst/>
              <a:gdLst/>
              <a:ahLst/>
              <a:cxnLst/>
              <a:rect l="l" t="t" r="r" b="b"/>
              <a:pathLst>
                <a:path w="825500" h="745489">
                  <a:moveTo>
                    <a:pt x="0" y="0"/>
                  </a:moveTo>
                  <a:lnTo>
                    <a:pt x="824948" y="0"/>
                  </a:lnTo>
                  <a:lnTo>
                    <a:pt x="824948" y="745435"/>
                  </a:lnTo>
                  <a:lnTo>
                    <a:pt x="0" y="7454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7922" y="3625925"/>
              <a:ext cx="812800" cy="736600"/>
            </a:xfrm>
            <a:custGeom>
              <a:avLst/>
              <a:gdLst/>
              <a:ahLst/>
              <a:cxnLst/>
              <a:rect l="l" t="t" r="r" b="b"/>
              <a:pathLst>
                <a:path w="812800" h="736600">
                  <a:moveTo>
                    <a:pt x="56880" y="44280"/>
                  </a:moveTo>
                  <a:lnTo>
                    <a:pt x="56880" y="38160"/>
                  </a:lnTo>
                  <a:lnTo>
                    <a:pt x="63360" y="31680"/>
                  </a:lnTo>
                  <a:lnTo>
                    <a:pt x="63360" y="25200"/>
                  </a:lnTo>
                  <a:lnTo>
                    <a:pt x="63360" y="19080"/>
                  </a:lnTo>
                  <a:lnTo>
                    <a:pt x="63360" y="12600"/>
                  </a:lnTo>
                  <a:lnTo>
                    <a:pt x="56880" y="6120"/>
                  </a:lnTo>
                  <a:lnTo>
                    <a:pt x="56880" y="0"/>
                  </a:lnTo>
                  <a:lnTo>
                    <a:pt x="50760" y="0"/>
                  </a:lnTo>
                  <a:lnTo>
                    <a:pt x="50760" y="6120"/>
                  </a:lnTo>
                  <a:lnTo>
                    <a:pt x="50760" y="12600"/>
                  </a:lnTo>
                  <a:lnTo>
                    <a:pt x="56880" y="19080"/>
                  </a:lnTo>
                  <a:lnTo>
                    <a:pt x="56880" y="38160"/>
                  </a:lnTo>
                  <a:lnTo>
                    <a:pt x="56880" y="44280"/>
                  </a:lnTo>
                  <a:lnTo>
                    <a:pt x="56880" y="63360"/>
                  </a:lnTo>
                  <a:lnTo>
                    <a:pt x="56880" y="75960"/>
                  </a:lnTo>
                  <a:lnTo>
                    <a:pt x="56880" y="95040"/>
                  </a:lnTo>
                  <a:lnTo>
                    <a:pt x="56880" y="108000"/>
                  </a:lnTo>
                  <a:lnTo>
                    <a:pt x="50760" y="133200"/>
                  </a:lnTo>
                  <a:lnTo>
                    <a:pt x="50760" y="177840"/>
                  </a:lnTo>
                  <a:lnTo>
                    <a:pt x="50760" y="203040"/>
                  </a:lnTo>
                  <a:lnTo>
                    <a:pt x="44280" y="266760"/>
                  </a:lnTo>
                  <a:lnTo>
                    <a:pt x="44280" y="291960"/>
                  </a:lnTo>
                  <a:lnTo>
                    <a:pt x="50760" y="342720"/>
                  </a:lnTo>
                  <a:lnTo>
                    <a:pt x="50760" y="368280"/>
                  </a:lnTo>
                  <a:lnTo>
                    <a:pt x="56880" y="393480"/>
                  </a:lnTo>
                  <a:lnTo>
                    <a:pt x="56880" y="419040"/>
                  </a:lnTo>
                  <a:lnTo>
                    <a:pt x="56880" y="444600"/>
                  </a:lnTo>
                  <a:lnTo>
                    <a:pt x="63360" y="488880"/>
                  </a:lnTo>
                  <a:lnTo>
                    <a:pt x="63360" y="514440"/>
                  </a:lnTo>
                  <a:lnTo>
                    <a:pt x="63360" y="539640"/>
                  </a:lnTo>
                  <a:lnTo>
                    <a:pt x="63360" y="565200"/>
                  </a:lnTo>
                  <a:lnTo>
                    <a:pt x="69840" y="584280"/>
                  </a:lnTo>
                  <a:lnTo>
                    <a:pt x="69840" y="609480"/>
                  </a:lnTo>
                  <a:lnTo>
                    <a:pt x="69840" y="641160"/>
                  </a:lnTo>
                  <a:lnTo>
                    <a:pt x="69840" y="660240"/>
                  </a:lnTo>
                  <a:lnTo>
                    <a:pt x="69840" y="673201"/>
                  </a:lnTo>
                  <a:lnTo>
                    <a:pt x="75960" y="685801"/>
                  </a:lnTo>
                  <a:lnTo>
                    <a:pt x="75960" y="691921"/>
                  </a:lnTo>
                  <a:lnTo>
                    <a:pt x="75960" y="698401"/>
                  </a:lnTo>
                  <a:lnTo>
                    <a:pt x="75960" y="704881"/>
                  </a:lnTo>
                  <a:lnTo>
                    <a:pt x="82440" y="711001"/>
                  </a:lnTo>
                  <a:lnTo>
                    <a:pt x="82440" y="717481"/>
                  </a:lnTo>
                  <a:lnTo>
                    <a:pt x="88920" y="717481"/>
                  </a:lnTo>
                  <a:lnTo>
                    <a:pt x="88920" y="723961"/>
                  </a:lnTo>
                  <a:lnTo>
                    <a:pt x="95040" y="723961"/>
                  </a:lnTo>
                  <a:lnTo>
                    <a:pt x="101520" y="723961"/>
                  </a:lnTo>
                  <a:lnTo>
                    <a:pt x="108000" y="730081"/>
                  </a:lnTo>
                  <a:lnTo>
                    <a:pt x="330120" y="730081"/>
                  </a:lnTo>
                  <a:lnTo>
                    <a:pt x="380880" y="736561"/>
                  </a:lnTo>
                  <a:lnTo>
                    <a:pt x="406440" y="736561"/>
                  </a:lnTo>
                  <a:lnTo>
                    <a:pt x="431640" y="736561"/>
                  </a:lnTo>
                  <a:lnTo>
                    <a:pt x="463320" y="736561"/>
                  </a:lnTo>
                  <a:lnTo>
                    <a:pt x="495360" y="736561"/>
                  </a:lnTo>
                  <a:lnTo>
                    <a:pt x="552240" y="730081"/>
                  </a:lnTo>
                  <a:lnTo>
                    <a:pt x="577800" y="723961"/>
                  </a:lnTo>
                  <a:lnTo>
                    <a:pt x="603000" y="723961"/>
                  </a:lnTo>
                  <a:lnTo>
                    <a:pt x="622080" y="723961"/>
                  </a:lnTo>
                  <a:lnTo>
                    <a:pt x="660240" y="717481"/>
                  </a:lnTo>
                  <a:lnTo>
                    <a:pt x="679321" y="717481"/>
                  </a:lnTo>
                  <a:lnTo>
                    <a:pt x="717481" y="717481"/>
                  </a:lnTo>
                  <a:lnTo>
                    <a:pt x="742681" y="711001"/>
                  </a:lnTo>
                  <a:lnTo>
                    <a:pt x="755641" y="704881"/>
                  </a:lnTo>
                  <a:lnTo>
                    <a:pt x="761761" y="704881"/>
                  </a:lnTo>
                  <a:lnTo>
                    <a:pt x="774721" y="704881"/>
                  </a:lnTo>
                  <a:lnTo>
                    <a:pt x="780841" y="698401"/>
                  </a:lnTo>
                  <a:lnTo>
                    <a:pt x="787321" y="698401"/>
                  </a:lnTo>
                  <a:lnTo>
                    <a:pt x="787321" y="704881"/>
                  </a:lnTo>
                  <a:lnTo>
                    <a:pt x="793801" y="704881"/>
                  </a:lnTo>
                  <a:lnTo>
                    <a:pt x="799921" y="704881"/>
                  </a:lnTo>
                  <a:lnTo>
                    <a:pt x="806401" y="704881"/>
                  </a:lnTo>
                  <a:lnTo>
                    <a:pt x="806401" y="698401"/>
                  </a:lnTo>
                  <a:lnTo>
                    <a:pt x="806401" y="691921"/>
                  </a:lnTo>
                  <a:lnTo>
                    <a:pt x="806401" y="685801"/>
                  </a:lnTo>
                  <a:lnTo>
                    <a:pt x="799921" y="673201"/>
                  </a:lnTo>
                  <a:lnTo>
                    <a:pt x="799921" y="660240"/>
                  </a:lnTo>
                  <a:lnTo>
                    <a:pt x="799921" y="647640"/>
                  </a:lnTo>
                  <a:lnTo>
                    <a:pt x="799921" y="622080"/>
                  </a:lnTo>
                  <a:lnTo>
                    <a:pt x="799921" y="609480"/>
                  </a:lnTo>
                  <a:lnTo>
                    <a:pt x="799921" y="596880"/>
                  </a:lnTo>
                  <a:lnTo>
                    <a:pt x="806401" y="565200"/>
                  </a:lnTo>
                  <a:lnTo>
                    <a:pt x="806401" y="216000"/>
                  </a:lnTo>
                  <a:lnTo>
                    <a:pt x="799921" y="190440"/>
                  </a:lnTo>
                  <a:lnTo>
                    <a:pt x="799921" y="171360"/>
                  </a:lnTo>
                  <a:lnTo>
                    <a:pt x="799921" y="152280"/>
                  </a:lnTo>
                  <a:lnTo>
                    <a:pt x="806401" y="120600"/>
                  </a:lnTo>
                  <a:lnTo>
                    <a:pt x="806401" y="108000"/>
                  </a:lnTo>
                  <a:lnTo>
                    <a:pt x="812521" y="75960"/>
                  </a:lnTo>
                  <a:lnTo>
                    <a:pt x="812521" y="69840"/>
                  </a:lnTo>
                  <a:lnTo>
                    <a:pt x="812521" y="57240"/>
                  </a:lnTo>
                  <a:lnTo>
                    <a:pt x="812521" y="50760"/>
                  </a:lnTo>
                  <a:lnTo>
                    <a:pt x="806401" y="38160"/>
                  </a:lnTo>
                  <a:lnTo>
                    <a:pt x="806401" y="31680"/>
                  </a:lnTo>
                  <a:lnTo>
                    <a:pt x="799921" y="31680"/>
                  </a:lnTo>
                  <a:lnTo>
                    <a:pt x="799921" y="25200"/>
                  </a:lnTo>
                  <a:lnTo>
                    <a:pt x="799921" y="19080"/>
                  </a:lnTo>
                  <a:lnTo>
                    <a:pt x="799921" y="12600"/>
                  </a:lnTo>
                  <a:lnTo>
                    <a:pt x="793801" y="12600"/>
                  </a:lnTo>
                  <a:lnTo>
                    <a:pt x="793801" y="6120"/>
                  </a:lnTo>
                  <a:lnTo>
                    <a:pt x="793801" y="0"/>
                  </a:lnTo>
                  <a:lnTo>
                    <a:pt x="787321" y="0"/>
                  </a:lnTo>
                  <a:lnTo>
                    <a:pt x="679321" y="0"/>
                  </a:lnTo>
                  <a:lnTo>
                    <a:pt x="641160" y="6120"/>
                  </a:lnTo>
                  <a:lnTo>
                    <a:pt x="615960" y="6120"/>
                  </a:lnTo>
                  <a:lnTo>
                    <a:pt x="552240" y="6120"/>
                  </a:lnTo>
                  <a:lnTo>
                    <a:pt x="514080" y="6120"/>
                  </a:lnTo>
                  <a:lnTo>
                    <a:pt x="476280" y="12600"/>
                  </a:lnTo>
                  <a:lnTo>
                    <a:pt x="393480" y="12600"/>
                  </a:lnTo>
                  <a:lnTo>
                    <a:pt x="342720" y="19080"/>
                  </a:lnTo>
                  <a:lnTo>
                    <a:pt x="298440" y="19080"/>
                  </a:lnTo>
                  <a:lnTo>
                    <a:pt x="215640" y="12600"/>
                  </a:lnTo>
                  <a:lnTo>
                    <a:pt x="177840" y="12600"/>
                  </a:lnTo>
                  <a:lnTo>
                    <a:pt x="145800" y="6120"/>
                  </a:lnTo>
                  <a:lnTo>
                    <a:pt x="19080" y="6120"/>
                  </a:lnTo>
                  <a:lnTo>
                    <a:pt x="6120" y="12600"/>
                  </a:lnTo>
                  <a:lnTo>
                    <a:pt x="0" y="25200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97" y="961817"/>
          <a:ext cx="1333326" cy="120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572C4"/>
                      </a:solidFill>
                      <a:prstDash val="solid"/>
                    </a:lnL>
                    <a:lnR w="57150">
                      <a:solidFill>
                        <a:srgbClr val="4572C4"/>
                      </a:solidFill>
                      <a:prstDash val="solid"/>
                    </a:lnR>
                    <a:lnT w="38100">
                      <a:solidFill>
                        <a:srgbClr val="4572C4"/>
                      </a:solidFill>
                      <a:prstDash val="solid"/>
                    </a:lnT>
                    <a:lnB w="57150">
                      <a:solidFill>
                        <a:srgbClr val="45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572C4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572C4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B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B05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B050"/>
                      </a:solidFill>
                      <a:prstDash val="solid"/>
                    </a:lnL>
                    <a:lnR w="57150">
                      <a:solidFill>
                        <a:srgbClr val="00B050"/>
                      </a:solidFill>
                      <a:prstDash val="solid"/>
                    </a:lnR>
                    <a:lnT w="57150">
                      <a:solidFill>
                        <a:srgbClr val="00B050"/>
                      </a:solidFill>
                      <a:prstDash val="solid"/>
                    </a:lnT>
                    <a:lnB w="38100">
                      <a:solidFill>
                        <a:srgbClr val="00B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B05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465522" y="1560608"/>
            <a:ext cx="507831" cy="48022"/>
          </a:xfrm>
          <a:custGeom>
            <a:avLst/>
            <a:gdLst/>
            <a:ahLst/>
            <a:cxnLst/>
            <a:rect l="l" t="t" r="r" b="b"/>
            <a:pathLst>
              <a:path w="1343025" h="127000">
                <a:moveTo>
                  <a:pt x="1216012" y="0"/>
                </a:moveTo>
                <a:lnTo>
                  <a:pt x="1216012" y="50800"/>
                </a:lnTo>
                <a:lnTo>
                  <a:pt x="0" y="50800"/>
                </a:lnTo>
                <a:lnTo>
                  <a:pt x="0" y="76200"/>
                </a:lnTo>
                <a:lnTo>
                  <a:pt x="1216012" y="76200"/>
                </a:lnTo>
                <a:lnTo>
                  <a:pt x="1216012" y="127000"/>
                </a:lnTo>
                <a:lnTo>
                  <a:pt x="1343012" y="63500"/>
                </a:lnTo>
                <a:lnTo>
                  <a:pt x="1216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89893" y="1476939"/>
            <a:ext cx="141424" cy="191054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1210" dirty="0">
                <a:latin typeface="Cambria Math"/>
                <a:cs typeface="Cambria Math"/>
              </a:rPr>
              <a:t>⋯</a:t>
            </a:r>
            <a:endParaRPr sz="121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09343" y="1871256"/>
            <a:ext cx="387056" cy="109621"/>
          </a:xfrm>
          <a:prstGeom prst="rect">
            <a:avLst/>
          </a:prstGeom>
        </p:spPr>
        <p:txBody>
          <a:bodyPr vert="horz" wrap="square" lIns="0" tIns="4802" rIns="0" bIns="0" rtlCol="0">
            <a:spAutoFit/>
          </a:bodyPr>
          <a:lstStyle/>
          <a:p>
            <a:pPr marL="4802">
              <a:spcBef>
                <a:spcPts val="38"/>
              </a:spcBef>
            </a:pPr>
            <a:r>
              <a:rPr sz="681" spc="-4" dirty="0">
                <a:latin typeface="Cambria Math"/>
                <a:cs typeface="Cambria Math"/>
              </a:rPr>
              <a:t>3×3×2×8</a:t>
            </a:r>
            <a:endParaRPr sz="681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32248" y="2887953"/>
            <a:ext cx="443722" cy="116556"/>
          </a:xfrm>
          <a:prstGeom prst="rect">
            <a:avLst/>
          </a:prstGeom>
        </p:spPr>
        <p:txBody>
          <a:bodyPr vert="horz" wrap="square" lIns="0" tIns="240" rIns="0" bIns="0" rtlCol="0">
            <a:spAutoFit/>
          </a:bodyPr>
          <a:lstStyle/>
          <a:p>
            <a:pPr marL="4802">
              <a:spcBef>
                <a:spcPts val="2"/>
              </a:spcBef>
            </a:pPr>
            <a:r>
              <a:rPr sz="756" dirty="0">
                <a:latin typeface="Calibri"/>
                <a:cs typeface="Calibri"/>
              </a:rPr>
              <a:t>Andrew</a:t>
            </a:r>
            <a:r>
              <a:rPr sz="756" spc="-13" dirty="0">
                <a:latin typeface="Calibri"/>
                <a:cs typeface="Calibri"/>
              </a:rPr>
              <a:t> </a:t>
            </a:r>
            <a:r>
              <a:rPr sz="756" spc="-9" dirty="0">
                <a:latin typeface="Calibri"/>
                <a:cs typeface="Calibri"/>
              </a:rPr>
              <a:t>Ng</a:t>
            </a:r>
            <a:endParaRPr sz="756">
              <a:latin typeface="Calibri"/>
              <a:cs typeface="Calibri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54A1E2-F04A-7CEF-31B7-684B105D6742}"/>
              </a:ext>
            </a:extLst>
          </p:cNvPr>
          <p:cNvSpPr txBox="1">
            <a:spLocks/>
          </p:cNvSpPr>
          <p:nvPr/>
        </p:nvSpPr>
        <p:spPr>
          <a:xfrm>
            <a:off x="95300" y="67131"/>
            <a:ext cx="35655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GB"/>
              <a:t>YOLO algorithm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3589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6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407" y="1183789"/>
            <a:ext cx="3860973" cy="96368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5158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54" y="831008"/>
            <a:ext cx="3741542" cy="186459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3589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60" dirty="0">
                <a:solidFill>
                  <a:srgbClr val="FFFFFF"/>
                </a:solidFill>
                <a:latin typeface="Tahoma"/>
                <a:cs typeface="Tahoma"/>
              </a:rPr>
              <a:t>YOL</a:t>
            </a:r>
            <a:r>
              <a:rPr lang="en-GB" sz="14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34" y="1037065"/>
            <a:ext cx="3838176" cy="147351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5029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4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9845" y="784279"/>
            <a:ext cx="1917571" cy="191228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5029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4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304" y="106295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Each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predicts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9845" y="784279"/>
            <a:ext cx="1917571" cy="191228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5029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4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1904" y="1076558"/>
            <a:ext cx="1905000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Each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predicts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ts val="1200"/>
              </a:lnSpc>
              <a:spcBef>
                <a:spcPts val="4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3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2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bounding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boxes</a:t>
            </a:r>
            <a:r>
              <a:rPr sz="1000" spc="500" dirty="0">
                <a:latin typeface="Tahoma"/>
                <a:cs typeface="Tahoma"/>
              </a:rPr>
              <a:t>  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x,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y,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w,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confidence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score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9718" y="884076"/>
            <a:ext cx="1902127" cy="189688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0" dirty="0"/>
              <a:t>YOLO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904" y="1076558"/>
            <a:ext cx="190500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Each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predicts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ts val="1200"/>
              </a:lnSpc>
              <a:spcBef>
                <a:spcPts val="4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3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2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bounding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boxes</a:t>
            </a:r>
            <a:r>
              <a:rPr sz="1000" spc="500" dirty="0">
                <a:latin typeface="Tahoma"/>
                <a:cs typeface="Tahoma"/>
              </a:rPr>
              <a:t>  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x,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y,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w,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confidence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score</a:t>
            </a:r>
            <a:endParaRPr sz="1000">
              <a:latin typeface="Tahoma"/>
              <a:cs typeface="Tahoma"/>
            </a:endParaRPr>
          </a:p>
          <a:p>
            <a:pPr marL="128905">
              <a:lnSpc>
                <a:spcPts val="115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C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 </a:t>
            </a:r>
            <a:r>
              <a:rPr sz="1000" spc="-30" dirty="0">
                <a:latin typeface="Tahoma"/>
                <a:cs typeface="Tahoma"/>
              </a:rPr>
              <a:t>class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probabilities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9718" y="884076"/>
            <a:ext cx="1902127" cy="189688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0" dirty="0"/>
              <a:t>YOLO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904" y="1027066"/>
            <a:ext cx="190500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Each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predicts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ts val="1200"/>
              </a:lnSpc>
              <a:spcBef>
                <a:spcPts val="4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3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2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bounding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boxes</a:t>
            </a:r>
            <a:r>
              <a:rPr sz="1000" spc="500" dirty="0">
                <a:latin typeface="Tahoma"/>
                <a:cs typeface="Tahoma"/>
              </a:rPr>
              <a:t>  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x,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y,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w,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confidence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score</a:t>
            </a:r>
            <a:endParaRPr sz="1000">
              <a:latin typeface="Tahoma"/>
              <a:cs typeface="Tahoma"/>
            </a:endParaRPr>
          </a:p>
          <a:p>
            <a:pPr marL="128905">
              <a:lnSpc>
                <a:spcPts val="115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C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 </a:t>
            </a:r>
            <a:r>
              <a:rPr sz="1000" spc="-30" dirty="0">
                <a:latin typeface="Tahoma"/>
                <a:cs typeface="Tahoma"/>
              </a:rPr>
              <a:t>class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probabilities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724" y="971558"/>
            <a:ext cx="1888058" cy="152548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0" dirty="0"/>
              <a:t>YOLO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904" y="1069865"/>
            <a:ext cx="190500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Each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predicts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ts val="1200"/>
              </a:lnSpc>
              <a:spcBef>
                <a:spcPts val="4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3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2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bounding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boxes</a:t>
            </a:r>
            <a:r>
              <a:rPr sz="1000" spc="500" dirty="0">
                <a:latin typeface="Tahoma"/>
                <a:cs typeface="Tahoma"/>
              </a:rPr>
              <a:t>  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x,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y,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w,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confidence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score</a:t>
            </a:r>
            <a:endParaRPr sz="1000">
              <a:latin typeface="Tahoma"/>
              <a:cs typeface="Tahoma"/>
            </a:endParaRPr>
          </a:p>
          <a:p>
            <a:pPr marL="128905">
              <a:lnSpc>
                <a:spcPts val="115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C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 </a:t>
            </a:r>
            <a:r>
              <a:rPr sz="1000" spc="-30" dirty="0">
                <a:latin typeface="Tahoma"/>
                <a:cs typeface="Tahoma"/>
              </a:rPr>
              <a:t>class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probabilities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9409" y="906705"/>
            <a:ext cx="1919802" cy="184054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0" dirty="0"/>
              <a:t>YOLO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904" y="1044364"/>
            <a:ext cx="190500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Each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predicts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ts val="1200"/>
              </a:lnSpc>
              <a:spcBef>
                <a:spcPts val="4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3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2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bounding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boxes</a:t>
            </a:r>
            <a:r>
              <a:rPr sz="1000" spc="500" dirty="0">
                <a:latin typeface="Tahoma"/>
                <a:cs typeface="Tahoma"/>
              </a:rPr>
              <a:t>  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x,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y,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w,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confidence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score</a:t>
            </a:r>
            <a:endParaRPr sz="1000">
              <a:latin typeface="Tahoma"/>
              <a:cs typeface="Tahoma"/>
            </a:endParaRPr>
          </a:p>
          <a:p>
            <a:pPr marL="128905">
              <a:lnSpc>
                <a:spcPts val="115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C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 </a:t>
            </a:r>
            <a:r>
              <a:rPr sz="1000" spc="-30" dirty="0">
                <a:latin typeface="Tahoma"/>
                <a:cs typeface="Tahoma"/>
              </a:rPr>
              <a:t>class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probabilities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1596" y="867772"/>
            <a:ext cx="1915428" cy="171553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9819"/>
            <a:ext cx="3565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0" dirty="0"/>
              <a:t>YOLO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204" y="1063744"/>
            <a:ext cx="1930400" cy="1296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12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Each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cell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predicts</a:t>
            </a:r>
            <a:endParaRPr sz="1000">
              <a:latin typeface="Tahoma"/>
              <a:cs typeface="Tahoma"/>
            </a:endParaRPr>
          </a:p>
          <a:p>
            <a:pPr marL="303530" marR="43180" indent="-161925">
              <a:lnSpc>
                <a:spcPts val="1200"/>
              </a:lnSpc>
              <a:spcBef>
                <a:spcPts val="40"/>
              </a:spcBef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3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2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bounding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boxes</a:t>
            </a:r>
            <a:r>
              <a:rPr sz="1000" spc="500" dirty="0">
                <a:latin typeface="Tahoma"/>
                <a:cs typeface="Tahoma"/>
              </a:rPr>
              <a:t>  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x,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y,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w,</a:t>
            </a:r>
            <a:r>
              <a:rPr sz="1000" i="1" spc="-9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confidence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score</a:t>
            </a:r>
            <a:endParaRPr sz="1000">
              <a:latin typeface="Tahoma"/>
              <a:cs typeface="Tahoma"/>
            </a:endParaRPr>
          </a:p>
          <a:p>
            <a:pPr marL="141605">
              <a:lnSpc>
                <a:spcPts val="115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172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i="1" dirty="0">
                <a:latin typeface="Arial"/>
                <a:cs typeface="Arial"/>
              </a:rPr>
              <a:t>C</a:t>
            </a:r>
            <a:r>
              <a:rPr sz="1000" i="1" spc="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 </a:t>
            </a:r>
            <a:r>
              <a:rPr sz="1000" spc="-30" dirty="0">
                <a:latin typeface="Tahoma"/>
                <a:cs typeface="Tahoma"/>
              </a:rPr>
              <a:t>class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probabilities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000">
              <a:latin typeface="Tahoma"/>
              <a:cs typeface="Tahoma"/>
            </a:endParaRPr>
          </a:p>
          <a:p>
            <a:pPr marL="303530" marR="485775" indent="-161925">
              <a:lnSpc>
                <a:spcPct val="100000"/>
              </a:lnSpc>
            </a:pPr>
            <a:r>
              <a:rPr sz="1500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▶</a:t>
            </a:r>
            <a:r>
              <a:rPr sz="1500" spc="217" baseline="5555" dirty="0">
                <a:solidFill>
                  <a:srgbClr val="8C1414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latin typeface="Tahoma"/>
                <a:cs typeface="Tahoma"/>
              </a:rPr>
              <a:t>Apply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Non-</a:t>
            </a:r>
            <a:r>
              <a:rPr sz="1000" spc="-20" dirty="0">
                <a:latin typeface="Tahoma"/>
                <a:cs typeface="Tahoma"/>
              </a:rPr>
              <a:t>Maximum </a:t>
            </a:r>
            <a:r>
              <a:rPr sz="1000" spc="-10" dirty="0">
                <a:latin typeface="Tahoma"/>
                <a:cs typeface="Tahoma"/>
              </a:rPr>
              <a:t>Suppression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450" y="783658"/>
            <a:ext cx="1912407" cy="190977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17087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60" dirty="0">
                <a:solidFill>
                  <a:srgbClr val="FFFFFF"/>
                </a:solidFill>
                <a:latin typeface="Tahoma"/>
                <a:cs typeface="Tahoma"/>
              </a:rPr>
              <a:t>YOLO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Loss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Function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871" y="919243"/>
            <a:ext cx="3843122" cy="192156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5321</TotalTime>
  <Words>3207</Words>
  <Application>Microsoft Macintosh PowerPoint</Application>
  <PresentationFormat>Custom</PresentationFormat>
  <Paragraphs>534</Paragraphs>
  <Slides>108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Meiryo UI</vt:lpstr>
      <vt:lpstr>Arial</vt:lpstr>
      <vt:lpstr>Calibri</vt:lpstr>
      <vt:lpstr>Cambria Math</vt:lpstr>
      <vt:lpstr>Century Schoolbook</vt:lpstr>
      <vt:lpstr>Lucida Sans Unicode</vt:lpstr>
      <vt:lpstr>Roboto</vt:lpstr>
      <vt:lpstr>Tahoma</vt:lpstr>
      <vt:lpstr>Times New Roman</vt:lpstr>
      <vt:lpstr>Office Theme</vt:lpstr>
      <vt:lpstr>Computer Vision</vt:lpstr>
      <vt:lpstr>Object Detection</vt:lpstr>
      <vt:lpstr>PowerPoint Presentation</vt:lpstr>
      <vt:lpstr>Object Detection: Challenges</vt:lpstr>
      <vt:lpstr>Comparing Boxes: Intersection over Union (IoU)</vt:lpstr>
      <vt:lpstr>Comparing Boxes: Intersection over Union (IoU)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“Slow” R-CNN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CNN do proposals!</vt:lpstr>
      <vt:lpstr>Region Proposal Network</vt:lpstr>
      <vt:lpstr>Region Proposal Network</vt:lpstr>
      <vt:lpstr>Region Proposal Network</vt:lpstr>
      <vt:lpstr>Region Proposal Network</vt:lpstr>
      <vt:lpstr>In practice use K different anchor boxes of different size / scale at each point</vt:lpstr>
      <vt:lpstr>In practice use K different anchor boxes of different size / scale at each point</vt:lpstr>
      <vt:lpstr>PowerPoint Presentation</vt:lpstr>
      <vt:lpstr>PowerPoint Presentation</vt:lpstr>
      <vt:lpstr>Make CNN do proposals!</vt:lpstr>
      <vt:lpstr>Make CNN do proposals!</vt:lpstr>
      <vt:lpstr>PowerPoint Presentation</vt:lpstr>
      <vt:lpstr>Dealing with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Overlapping Boxes: Non-Max Suppression (NMS)</vt:lpstr>
      <vt:lpstr>Overlapping Boxes: Non-Max Suppression (NMS)</vt:lpstr>
      <vt:lpstr>Overlapping Boxes: Non-Max Suppression (NMS)</vt:lpstr>
      <vt:lpstr>Overlapping Boxes: Non-Max Suppression (NMS)</vt:lpstr>
      <vt:lpstr>Overlapping Boxes: Non-Max Suppression (NMS)</vt:lpstr>
      <vt:lpstr>PowerPoint Presentation</vt:lpstr>
      <vt:lpstr>PowerPoint Presentation</vt:lpstr>
      <vt:lpstr>YOLO algorithm</vt:lpstr>
      <vt:lpstr>Anchor boxes</vt:lpstr>
      <vt:lpstr>Anchor box example</vt:lpstr>
      <vt:lpstr>YOLO Training</vt:lpstr>
      <vt:lpstr>Making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YOLO</vt:lpstr>
      <vt:lpstr>YOLO</vt:lpstr>
      <vt:lpstr>YOLO</vt:lpstr>
      <vt:lpstr>YOLO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YOLO - Limitations</vt:lpstr>
      <vt:lpstr>YOLO - Limitations</vt:lpstr>
      <vt:lpstr>PowerPoint Presentation</vt:lpstr>
      <vt:lpstr>There’s always room for improvement!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cp:lastModifiedBy>Salman Khan</cp:lastModifiedBy>
  <cp:revision>27</cp:revision>
  <dcterms:created xsi:type="dcterms:W3CDTF">2023-12-24T19:00:52Z</dcterms:created>
  <dcterms:modified xsi:type="dcterms:W3CDTF">2024-01-21T11:39:48Z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2023-11-19T00:00:00Z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2023-12-24T00:00:00Z</vt:filetime>
  </property>
  <property fmtid="{D5CDD505-2E9C-101B-9397-08002B2CF9AE}" pid="5" name="PTEX.Fullbanner">
    <vt:lpwstr>This is pdfTeX, Version 3.141592653-2.6-1.40.25 (TeX Live 2023) kpathsea version 6.3.5</vt:lpwstr>
  </property>
  <property fmtid="{D5CDD505-2E9C-101B-9397-08002B2CF9AE}" pid="6" name="Producer">
    <vt:lpwstr>pdfTeX-1.40.25</vt:lpwstr>
  </property>
</Properties>
</file>